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Lst>
  <p:sldSz cx="32918400" cy="16459200"/>
  <p:notesSz cx="6858000" cy="9144000"/>
  <p:defaultTextStyle>
    <a:defPPr>
      <a:defRPr lang="en-US"/>
    </a:defPPr>
    <a:lvl1pPr algn="l" defTabSz="2820620" rtl="0" fontAlgn="base">
      <a:spcBef>
        <a:spcPct val="0"/>
      </a:spcBef>
      <a:spcAft>
        <a:spcPct val="0"/>
      </a:spcAft>
      <a:defRPr sz="5500" kern="1200">
        <a:solidFill>
          <a:schemeClr val="tx1"/>
        </a:solidFill>
        <a:latin typeface="Arial" charset="0"/>
        <a:ea typeface="+mn-ea"/>
        <a:cs typeface="Arial" charset="0"/>
      </a:defRPr>
    </a:lvl1pPr>
    <a:lvl2pPr marL="1409630" indent="-1017763" algn="l" defTabSz="2820620" rtl="0" fontAlgn="base">
      <a:spcBef>
        <a:spcPct val="0"/>
      </a:spcBef>
      <a:spcAft>
        <a:spcPct val="0"/>
      </a:spcAft>
      <a:defRPr sz="5500" kern="1200">
        <a:solidFill>
          <a:schemeClr val="tx1"/>
        </a:solidFill>
        <a:latin typeface="Arial" charset="0"/>
        <a:ea typeface="+mn-ea"/>
        <a:cs typeface="Arial" charset="0"/>
      </a:defRPr>
    </a:lvl2pPr>
    <a:lvl3pPr marL="2820620" indent="-2036888" algn="l" defTabSz="2820620" rtl="0" fontAlgn="base">
      <a:spcBef>
        <a:spcPct val="0"/>
      </a:spcBef>
      <a:spcAft>
        <a:spcPct val="0"/>
      </a:spcAft>
      <a:defRPr sz="5500" kern="1200">
        <a:solidFill>
          <a:schemeClr val="tx1"/>
        </a:solidFill>
        <a:latin typeface="Arial" charset="0"/>
        <a:ea typeface="+mn-ea"/>
        <a:cs typeface="Arial" charset="0"/>
      </a:defRPr>
    </a:lvl3pPr>
    <a:lvl4pPr marL="4231610" indent="-3056011" algn="l" defTabSz="2820620" rtl="0" fontAlgn="base">
      <a:spcBef>
        <a:spcPct val="0"/>
      </a:spcBef>
      <a:spcAft>
        <a:spcPct val="0"/>
      </a:spcAft>
      <a:defRPr sz="5500" kern="1200">
        <a:solidFill>
          <a:schemeClr val="tx1"/>
        </a:solidFill>
        <a:latin typeface="Arial" charset="0"/>
        <a:ea typeface="+mn-ea"/>
        <a:cs typeface="Arial" charset="0"/>
      </a:defRPr>
    </a:lvl4pPr>
    <a:lvl5pPr marL="5641239" indent="-4073775" algn="l" defTabSz="2820620" rtl="0" fontAlgn="base">
      <a:spcBef>
        <a:spcPct val="0"/>
      </a:spcBef>
      <a:spcAft>
        <a:spcPct val="0"/>
      </a:spcAft>
      <a:defRPr sz="5500" kern="1200">
        <a:solidFill>
          <a:schemeClr val="tx1"/>
        </a:solidFill>
        <a:latin typeface="Arial" charset="0"/>
        <a:ea typeface="+mn-ea"/>
        <a:cs typeface="Arial" charset="0"/>
      </a:defRPr>
    </a:lvl5pPr>
    <a:lvl6pPr marL="1959331" algn="l" defTabSz="783732" rtl="0" eaLnBrk="1" latinLnBrk="0" hangingPunct="1">
      <a:defRPr sz="5500" kern="1200">
        <a:solidFill>
          <a:schemeClr val="tx1"/>
        </a:solidFill>
        <a:latin typeface="Arial" charset="0"/>
        <a:ea typeface="+mn-ea"/>
        <a:cs typeface="Arial" charset="0"/>
      </a:defRPr>
    </a:lvl6pPr>
    <a:lvl7pPr marL="2351197" algn="l" defTabSz="783732" rtl="0" eaLnBrk="1" latinLnBrk="0" hangingPunct="1">
      <a:defRPr sz="5500" kern="1200">
        <a:solidFill>
          <a:schemeClr val="tx1"/>
        </a:solidFill>
        <a:latin typeface="Arial" charset="0"/>
        <a:ea typeface="+mn-ea"/>
        <a:cs typeface="Arial" charset="0"/>
      </a:defRPr>
    </a:lvl7pPr>
    <a:lvl8pPr marL="2743063" algn="l" defTabSz="783732" rtl="0" eaLnBrk="1" latinLnBrk="0" hangingPunct="1">
      <a:defRPr sz="5500" kern="1200">
        <a:solidFill>
          <a:schemeClr val="tx1"/>
        </a:solidFill>
        <a:latin typeface="Arial" charset="0"/>
        <a:ea typeface="+mn-ea"/>
        <a:cs typeface="Arial" charset="0"/>
      </a:defRPr>
    </a:lvl8pPr>
    <a:lvl9pPr marL="3134929" algn="l" defTabSz="783732" rtl="0" eaLnBrk="1" latinLnBrk="0" hangingPunct="1">
      <a:defRPr sz="55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184">
          <p15:clr>
            <a:srgbClr val="A4A3A4"/>
          </p15:clr>
        </p15:guide>
        <p15:guide id="2"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e I. Ette" initials="" lastIdx="14" clrIdx="0"/>
  <p:cmAuthor id="1" name="Gauri" initials="G" lastIdx="16" clrIdx="1">
    <p:extLst>
      <p:ext uri="{19B8F6BF-5375-455C-9EA6-DF929625EA0E}">
        <p15:presenceInfo xmlns:p15="http://schemas.microsoft.com/office/powerpoint/2012/main" userId="Gauri" providerId="None"/>
      </p:ext>
    </p:extLst>
  </p:cmAuthor>
  <p:cmAuthor id="2" name="MManak"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08" autoAdjust="0"/>
    <p:restoredTop sz="98396" autoAdjust="0"/>
  </p:normalViewPr>
  <p:slideViewPr>
    <p:cSldViewPr>
      <p:cViewPr varScale="1">
        <p:scale>
          <a:sx n="47" d="100"/>
          <a:sy n="47" d="100"/>
        </p:scale>
        <p:origin x="378" y="84"/>
      </p:cViewPr>
      <p:guideLst>
        <p:guide orient="horz" pos="5184"/>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5113024"/>
            <a:ext cx="27980640" cy="3528061"/>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9326880"/>
            <a:ext cx="23042880" cy="4206240"/>
          </a:xfrm>
        </p:spPr>
        <p:txBody>
          <a:bodyPr/>
          <a:lstStyle>
            <a:lvl1pPr marL="0" indent="0" algn="ctr">
              <a:buNone/>
              <a:defRPr>
                <a:solidFill>
                  <a:schemeClr val="tx1">
                    <a:tint val="75000"/>
                  </a:schemeClr>
                </a:solidFill>
              </a:defRPr>
            </a:lvl1pPr>
            <a:lvl2pPr marL="1410571" indent="0" algn="ctr">
              <a:buNone/>
              <a:defRPr>
                <a:solidFill>
                  <a:schemeClr val="tx1">
                    <a:tint val="75000"/>
                  </a:schemeClr>
                </a:solidFill>
              </a:defRPr>
            </a:lvl2pPr>
            <a:lvl3pPr marL="2821143" indent="0" algn="ctr">
              <a:buNone/>
              <a:defRPr>
                <a:solidFill>
                  <a:schemeClr val="tx1">
                    <a:tint val="75000"/>
                  </a:schemeClr>
                </a:solidFill>
              </a:defRPr>
            </a:lvl3pPr>
            <a:lvl4pPr marL="4231714" indent="0" algn="ctr">
              <a:buNone/>
              <a:defRPr>
                <a:solidFill>
                  <a:schemeClr val="tx1">
                    <a:tint val="75000"/>
                  </a:schemeClr>
                </a:solidFill>
              </a:defRPr>
            </a:lvl4pPr>
            <a:lvl5pPr marL="5642285" indent="0" algn="ctr">
              <a:buNone/>
              <a:defRPr>
                <a:solidFill>
                  <a:schemeClr val="tx1">
                    <a:tint val="75000"/>
                  </a:schemeClr>
                </a:solidFill>
              </a:defRPr>
            </a:lvl5pPr>
            <a:lvl6pPr marL="7052858" indent="0" algn="ctr">
              <a:buNone/>
              <a:defRPr>
                <a:solidFill>
                  <a:schemeClr val="tx1">
                    <a:tint val="75000"/>
                  </a:schemeClr>
                </a:solidFill>
              </a:defRPr>
            </a:lvl6pPr>
            <a:lvl7pPr marL="8463429" indent="0" algn="ctr">
              <a:buNone/>
              <a:defRPr>
                <a:solidFill>
                  <a:schemeClr val="tx1">
                    <a:tint val="75000"/>
                  </a:schemeClr>
                </a:solidFill>
              </a:defRPr>
            </a:lvl7pPr>
            <a:lvl8pPr marL="9874000" indent="0" algn="ctr">
              <a:buNone/>
              <a:defRPr>
                <a:solidFill>
                  <a:schemeClr val="tx1">
                    <a:tint val="75000"/>
                  </a:schemeClr>
                </a:solidFill>
              </a:defRPr>
            </a:lvl8pPr>
            <a:lvl9pPr marL="112845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A91521-D264-442E-87C6-468F5D9B1926}" type="datetimeFigureOut">
              <a:rPr lang="en-US"/>
              <a:pPr>
                <a:defRPr/>
              </a:pPr>
              <a:t>1/18/2016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67EF8C-41B7-477F-AEB6-4EB8C8634D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99E8F0-30DC-4B1A-AADD-E89D91ACD548}" type="datetimeFigureOut">
              <a:rPr lang="en-US"/>
              <a:pPr>
                <a:defRPr/>
              </a:pPr>
              <a:t>1/18/2016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6AAF41-F510-4903-B64E-AF73E3D5A0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235387" y="704853"/>
            <a:ext cx="31106743" cy="1497710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15150" y="704853"/>
            <a:ext cx="92771597" cy="149771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1DA4D7-49C5-44F5-9020-EC9BEB08B5A2}" type="datetimeFigureOut">
              <a:rPr lang="en-US"/>
              <a:pPr>
                <a:defRPr/>
              </a:pPr>
              <a:t>1/18/2016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DA7FF0-1C31-42F6-86C3-A93E816D40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716521-5916-4B9E-8A7C-4B5D76CA48CD}" type="datetimeFigureOut">
              <a:rPr lang="en-US"/>
              <a:pPr>
                <a:defRPr/>
              </a:pPr>
              <a:t>1/18/2016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8C7E19-C233-46FD-9498-565899B250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0576562"/>
            <a:ext cx="27980640" cy="3268980"/>
          </a:xfrm>
        </p:spPr>
        <p:txBody>
          <a:bodyPr anchor="t"/>
          <a:lstStyle>
            <a:lvl1pPr algn="l">
              <a:defRPr sz="123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6976116"/>
            <a:ext cx="27980640" cy="3600448"/>
          </a:xfrm>
        </p:spPr>
        <p:txBody>
          <a:bodyPr anchor="b"/>
          <a:lstStyle>
            <a:lvl1pPr marL="0" indent="0">
              <a:buNone/>
              <a:defRPr sz="6200">
                <a:solidFill>
                  <a:schemeClr val="tx1">
                    <a:tint val="75000"/>
                  </a:schemeClr>
                </a:solidFill>
              </a:defRPr>
            </a:lvl1pPr>
            <a:lvl2pPr marL="1410571" indent="0">
              <a:buNone/>
              <a:defRPr sz="5500">
                <a:solidFill>
                  <a:schemeClr val="tx1">
                    <a:tint val="75000"/>
                  </a:schemeClr>
                </a:solidFill>
              </a:defRPr>
            </a:lvl2pPr>
            <a:lvl3pPr marL="2821143" indent="0">
              <a:buNone/>
              <a:defRPr sz="5000">
                <a:solidFill>
                  <a:schemeClr val="tx1">
                    <a:tint val="75000"/>
                  </a:schemeClr>
                </a:solidFill>
              </a:defRPr>
            </a:lvl3pPr>
            <a:lvl4pPr marL="4231714" indent="0">
              <a:buNone/>
              <a:defRPr sz="4300">
                <a:solidFill>
                  <a:schemeClr val="tx1">
                    <a:tint val="75000"/>
                  </a:schemeClr>
                </a:solidFill>
              </a:defRPr>
            </a:lvl4pPr>
            <a:lvl5pPr marL="5642285" indent="0">
              <a:buNone/>
              <a:defRPr sz="4300">
                <a:solidFill>
                  <a:schemeClr val="tx1">
                    <a:tint val="75000"/>
                  </a:schemeClr>
                </a:solidFill>
              </a:defRPr>
            </a:lvl5pPr>
            <a:lvl6pPr marL="7052858" indent="0">
              <a:buNone/>
              <a:defRPr sz="4300">
                <a:solidFill>
                  <a:schemeClr val="tx1">
                    <a:tint val="75000"/>
                  </a:schemeClr>
                </a:solidFill>
              </a:defRPr>
            </a:lvl6pPr>
            <a:lvl7pPr marL="8463429" indent="0">
              <a:buNone/>
              <a:defRPr sz="4300">
                <a:solidFill>
                  <a:schemeClr val="tx1">
                    <a:tint val="75000"/>
                  </a:schemeClr>
                </a:solidFill>
              </a:defRPr>
            </a:lvl7pPr>
            <a:lvl8pPr marL="9874000" indent="0">
              <a:buNone/>
              <a:defRPr sz="4300">
                <a:solidFill>
                  <a:schemeClr val="tx1">
                    <a:tint val="75000"/>
                  </a:schemeClr>
                </a:solidFill>
              </a:defRPr>
            </a:lvl8pPr>
            <a:lvl9pPr marL="11284572" indent="0">
              <a:buNone/>
              <a:defRPr sz="4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3E9AEB-F6BF-4F6C-B2B7-23BC39F92C2C}" type="datetimeFigureOut">
              <a:rPr lang="en-US"/>
              <a:pPr>
                <a:defRPr/>
              </a:pPr>
              <a:t>1/18/2016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8D8E63-BA45-4DC6-A823-33AB9B4AC1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15152" y="4095752"/>
            <a:ext cx="61939170" cy="11586209"/>
          </a:xfrm>
        </p:spPr>
        <p:txBody>
          <a:bodyPr/>
          <a:lstStyle>
            <a:lvl1pPr>
              <a:defRPr sz="8700"/>
            </a:lvl1pPr>
            <a:lvl2pPr>
              <a:defRPr sz="75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402962" y="4095752"/>
            <a:ext cx="61939170" cy="11586209"/>
          </a:xfrm>
        </p:spPr>
        <p:txBody>
          <a:bodyPr/>
          <a:lstStyle>
            <a:lvl1pPr>
              <a:defRPr sz="8700"/>
            </a:lvl1pPr>
            <a:lvl2pPr>
              <a:defRPr sz="75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BB7C86-D213-4CFC-A6A3-CB25040E392A}" type="datetimeFigureOut">
              <a:rPr lang="en-US"/>
              <a:pPr>
                <a:defRPr/>
              </a:pPr>
              <a:t>1/18/2016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CDE384-1CEE-433F-ADDF-96A580E1CB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659131"/>
            <a:ext cx="2962656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3684273"/>
            <a:ext cx="14544677" cy="1535429"/>
          </a:xfrm>
        </p:spPr>
        <p:txBody>
          <a:bodyPr anchor="b"/>
          <a:lstStyle>
            <a:lvl1pPr marL="0" indent="0">
              <a:buNone/>
              <a:defRPr sz="7500" b="1"/>
            </a:lvl1pPr>
            <a:lvl2pPr marL="1410571" indent="0">
              <a:buNone/>
              <a:defRPr sz="6200" b="1"/>
            </a:lvl2pPr>
            <a:lvl3pPr marL="2821143" indent="0">
              <a:buNone/>
              <a:defRPr sz="5500" b="1"/>
            </a:lvl3pPr>
            <a:lvl4pPr marL="4231714" indent="0">
              <a:buNone/>
              <a:defRPr sz="5000" b="1"/>
            </a:lvl4pPr>
            <a:lvl5pPr marL="5642285" indent="0">
              <a:buNone/>
              <a:defRPr sz="5000" b="1"/>
            </a:lvl5pPr>
            <a:lvl6pPr marL="7052858" indent="0">
              <a:buNone/>
              <a:defRPr sz="5000" b="1"/>
            </a:lvl6pPr>
            <a:lvl7pPr marL="8463429" indent="0">
              <a:buNone/>
              <a:defRPr sz="5000" b="1"/>
            </a:lvl7pPr>
            <a:lvl8pPr marL="9874000" indent="0">
              <a:buNone/>
              <a:defRPr sz="5000" b="1"/>
            </a:lvl8pPr>
            <a:lvl9pPr marL="11284572" indent="0">
              <a:buNone/>
              <a:defRPr sz="5000" b="1"/>
            </a:lvl9pPr>
          </a:lstStyle>
          <a:p>
            <a:pPr lvl="0"/>
            <a:r>
              <a:rPr lang="en-US" smtClean="0"/>
              <a:t>Click to edit Master text styles</a:t>
            </a:r>
          </a:p>
        </p:txBody>
      </p:sp>
      <p:sp>
        <p:nvSpPr>
          <p:cNvPr id="4" name="Content Placeholder 3"/>
          <p:cNvSpPr>
            <a:spLocks noGrp="1"/>
          </p:cNvSpPr>
          <p:nvPr>
            <p:ph sz="half" idx="2"/>
          </p:nvPr>
        </p:nvSpPr>
        <p:spPr>
          <a:xfrm>
            <a:off x="1645920" y="5219702"/>
            <a:ext cx="14544677" cy="9483091"/>
          </a:xfrm>
        </p:spPr>
        <p:txBody>
          <a:bodyPr/>
          <a:lstStyle>
            <a:lvl1pPr>
              <a:defRPr sz="7500"/>
            </a:lvl1pPr>
            <a:lvl2pPr>
              <a:defRPr sz="6200"/>
            </a:lvl2pPr>
            <a:lvl3pPr>
              <a:defRPr sz="5500"/>
            </a:lvl3pPr>
            <a:lvl4pPr>
              <a:defRPr sz="5000"/>
            </a:lvl4pPr>
            <a:lvl5pPr>
              <a:defRPr sz="5000"/>
            </a:lvl5pPr>
            <a:lvl6pPr>
              <a:defRPr sz="5000"/>
            </a:lvl6pPr>
            <a:lvl7pPr>
              <a:defRPr sz="5000"/>
            </a:lvl7pPr>
            <a:lvl8pPr>
              <a:defRPr sz="5000"/>
            </a:lvl8pPr>
            <a:lvl9pPr>
              <a:defRPr sz="5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3684273"/>
            <a:ext cx="14550390" cy="1535429"/>
          </a:xfrm>
        </p:spPr>
        <p:txBody>
          <a:bodyPr anchor="b"/>
          <a:lstStyle>
            <a:lvl1pPr marL="0" indent="0">
              <a:buNone/>
              <a:defRPr sz="7500" b="1"/>
            </a:lvl1pPr>
            <a:lvl2pPr marL="1410571" indent="0">
              <a:buNone/>
              <a:defRPr sz="6200" b="1"/>
            </a:lvl2pPr>
            <a:lvl3pPr marL="2821143" indent="0">
              <a:buNone/>
              <a:defRPr sz="5500" b="1"/>
            </a:lvl3pPr>
            <a:lvl4pPr marL="4231714" indent="0">
              <a:buNone/>
              <a:defRPr sz="5000" b="1"/>
            </a:lvl4pPr>
            <a:lvl5pPr marL="5642285" indent="0">
              <a:buNone/>
              <a:defRPr sz="5000" b="1"/>
            </a:lvl5pPr>
            <a:lvl6pPr marL="7052858" indent="0">
              <a:buNone/>
              <a:defRPr sz="5000" b="1"/>
            </a:lvl6pPr>
            <a:lvl7pPr marL="8463429" indent="0">
              <a:buNone/>
              <a:defRPr sz="5000" b="1"/>
            </a:lvl7pPr>
            <a:lvl8pPr marL="9874000" indent="0">
              <a:buNone/>
              <a:defRPr sz="5000" b="1"/>
            </a:lvl8pPr>
            <a:lvl9pPr marL="11284572" indent="0">
              <a:buNone/>
              <a:defRPr sz="5000" b="1"/>
            </a:lvl9pPr>
          </a:lstStyle>
          <a:p>
            <a:pPr lvl="0"/>
            <a:r>
              <a:rPr lang="en-US" smtClean="0"/>
              <a:t>Click to edit Master text styles</a:t>
            </a:r>
          </a:p>
        </p:txBody>
      </p:sp>
      <p:sp>
        <p:nvSpPr>
          <p:cNvPr id="6" name="Content Placeholder 5"/>
          <p:cNvSpPr>
            <a:spLocks noGrp="1"/>
          </p:cNvSpPr>
          <p:nvPr>
            <p:ph sz="quarter" idx="4"/>
          </p:nvPr>
        </p:nvSpPr>
        <p:spPr>
          <a:xfrm>
            <a:off x="16722092" y="5219702"/>
            <a:ext cx="14550390" cy="9483091"/>
          </a:xfrm>
        </p:spPr>
        <p:txBody>
          <a:bodyPr/>
          <a:lstStyle>
            <a:lvl1pPr>
              <a:defRPr sz="7500"/>
            </a:lvl1pPr>
            <a:lvl2pPr>
              <a:defRPr sz="6200"/>
            </a:lvl2pPr>
            <a:lvl3pPr>
              <a:defRPr sz="5500"/>
            </a:lvl3pPr>
            <a:lvl4pPr>
              <a:defRPr sz="5000"/>
            </a:lvl4pPr>
            <a:lvl5pPr>
              <a:defRPr sz="5000"/>
            </a:lvl5pPr>
            <a:lvl6pPr>
              <a:defRPr sz="5000"/>
            </a:lvl6pPr>
            <a:lvl7pPr>
              <a:defRPr sz="5000"/>
            </a:lvl7pPr>
            <a:lvl8pPr>
              <a:defRPr sz="5000"/>
            </a:lvl8pPr>
            <a:lvl9pPr>
              <a:defRPr sz="5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20087C-5350-4F1F-A6D1-9318CB849AC3}" type="datetimeFigureOut">
              <a:rPr lang="en-US"/>
              <a:pPr>
                <a:defRPr/>
              </a:pPr>
              <a:t>1/18/2016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35B92B-DAA3-4109-996F-C771767618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25BDB8-E047-4B77-A391-552E84E12472}" type="datetimeFigureOut">
              <a:rPr lang="en-US"/>
              <a:pPr>
                <a:defRPr/>
              </a:pPr>
              <a:t>1/18/2016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6EB930-8A91-46DF-9467-F327DFC3B2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E01D25-B96B-477E-9BBF-79DD9905BC05}" type="datetimeFigureOut">
              <a:rPr lang="en-US"/>
              <a:pPr>
                <a:defRPr/>
              </a:pPr>
              <a:t>1/18/2016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0C348F-A25F-4D18-BE3E-449029680C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4" y="655319"/>
            <a:ext cx="10829927" cy="278892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2870180" y="655323"/>
            <a:ext cx="18402300" cy="14047473"/>
          </a:xfrm>
        </p:spPr>
        <p:txBody>
          <a:bodyPr/>
          <a:lstStyle>
            <a:lvl1pPr>
              <a:defRPr sz="9800"/>
            </a:lvl1pPr>
            <a:lvl2pPr>
              <a:defRPr sz="8700"/>
            </a:lvl2pPr>
            <a:lvl3pPr>
              <a:defRPr sz="75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4" y="3444243"/>
            <a:ext cx="10829927" cy="11258553"/>
          </a:xfrm>
        </p:spPr>
        <p:txBody>
          <a:bodyPr/>
          <a:lstStyle>
            <a:lvl1pPr marL="0" indent="0">
              <a:buNone/>
              <a:defRPr sz="4300"/>
            </a:lvl1pPr>
            <a:lvl2pPr marL="1410571" indent="0">
              <a:buNone/>
              <a:defRPr sz="3700"/>
            </a:lvl2pPr>
            <a:lvl3pPr marL="2821143" indent="0">
              <a:buNone/>
              <a:defRPr sz="3200"/>
            </a:lvl3pPr>
            <a:lvl4pPr marL="4231714" indent="0">
              <a:buNone/>
              <a:defRPr sz="2800"/>
            </a:lvl4pPr>
            <a:lvl5pPr marL="5642285" indent="0">
              <a:buNone/>
              <a:defRPr sz="2800"/>
            </a:lvl5pPr>
            <a:lvl6pPr marL="7052858" indent="0">
              <a:buNone/>
              <a:defRPr sz="2800"/>
            </a:lvl6pPr>
            <a:lvl7pPr marL="8463429" indent="0">
              <a:buNone/>
              <a:defRPr sz="2800"/>
            </a:lvl7pPr>
            <a:lvl8pPr marL="9874000" indent="0">
              <a:buNone/>
              <a:defRPr sz="2800"/>
            </a:lvl8pPr>
            <a:lvl9pPr marL="11284572" indent="0">
              <a:buNone/>
              <a:defRPr sz="2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512889-136A-4737-8B2D-7BB368BBBF0A}" type="datetimeFigureOut">
              <a:rPr lang="en-US"/>
              <a:pPr>
                <a:defRPr/>
              </a:pPr>
              <a:t>1/18/2016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600CD5-9A58-4A7A-9B7D-BC7F4F9F5A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1521442"/>
            <a:ext cx="19751040" cy="1360173"/>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6452237" y="1470661"/>
            <a:ext cx="19751040" cy="9875520"/>
          </a:xfrm>
        </p:spPr>
        <p:txBody>
          <a:bodyPr rtlCol="0">
            <a:normAutofit/>
          </a:bodyPr>
          <a:lstStyle>
            <a:lvl1pPr marL="0" indent="0">
              <a:buNone/>
              <a:defRPr sz="9800"/>
            </a:lvl1pPr>
            <a:lvl2pPr marL="1410571" indent="0">
              <a:buNone/>
              <a:defRPr sz="8700"/>
            </a:lvl2pPr>
            <a:lvl3pPr marL="2821143" indent="0">
              <a:buNone/>
              <a:defRPr sz="7500"/>
            </a:lvl3pPr>
            <a:lvl4pPr marL="4231714" indent="0">
              <a:buNone/>
              <a:defRPr sz="6200"/>
            </a:lvl4pPr>
            <a:lvl5pPr marL="5642285" indent="0">
              <a:buNone/>
              <a:defRPr sz="6200"/>
            </a:lvl5pPr>
            <a:lvl6pPr marL="7052858" indent="0">
              <a:buNone/>
              <a:defRPr sz="6200"/>
            </a:lvl6pPr>
            <a:lvl7pPr marL="8463429" indent="0">
              <a:buNone/>
              <a:defRPr sz="6200"/>
            </a:lvl7pPr>
            <a:lvl8pPr marL="9874000" indent="0">
              <a:buNone/>
              <a:defRPr sz="6200"/>
            </a:lvl8pPr>
            <a:lvl9pPr marL="11284572" indent="0">
              <a:buNone/>
              <a:defRPr sz="6200"/>
            </a:lvl9pPr>
          </a:lstStyle>
          <a:p>
            <a:pPr lvl="0"/>
            <a:endParaRPr lang="en-US" noProof="0"/>
          </a:p>
        </p:txBody>
      </p:sp>
      <p:sp>
        <p:nvSpPr>
          <p:cNvPr id="4" name="Text Placeholder 3"/>
          <p:cNvSpPr>
            <a:spLocks noGrp="1"/>
          </p:cNvSpPr>
          <p:nvPr>
            <p:ph type="body" sz="half" idx="2"/>
          </p:nvPr>
        </p:nvSpPr>
        <p:spPr>
          <a:xfrm>
            <a:off x="6452237" y="12881615"/>
            <a:ext cx="19751040" cy="1931668"/>
          </a:xfrm>
        </p:spPr>
        <p:txBody>
          <a:bodyPr/>
          <a:lstStyle>
            <a:lvl1pPr marL="0" indent="0">
              <a:buNone/>
              <a:defRPr sz="4300"/>
            </a:lvl1pPr>
            <a:lvl2pPr marL="1410571" indent="0">
              <a:buNone/>
              <a:defRPr sz="3700"/>
            </a:lvl2pPr>
            <a:lvl3pPr marL="2821143" indent="0">
              <a:buNone/>
              <a:defRPr sz="3200"/>
            </a:lvl3pPr>
            <a:lvl4pPr marL="4231714" indent="0">
              <a:buNone/>
              <a:defRPr sz="2800"/>
            </a:lvl4pPr>
            <a:lvl5pPr marL="5642285" indent="0">
              <a:buNone/>
              <a:defRPr sz="2800"/>
            </a:lvl5pPr>
            <a:lvl6pPr marL="7052858" indent="0">
              <a:buNone/>
              <a:defRPr sz="2800"/>
            </a:lvl6pPr>
            <a:lvl7pPr marL="8463429" indent="0">
              <a:buNone/>
              <a:defRPr sz="2800"/>
            </a:lvl7pPr>
            <a:lvl8pPr marL="9874000" indent="0">
              <a:buNone/>
              <a:defRPr sz="2800"/>
            </a:lvl8pPr>
            <a:lvl9pPr marL="11284572" indent="0">
              <a:buNone/>
              <a:defRPr sz="2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FC6AA0-B365-4BAD-A11A-912C088F0041}" type="datetimeFigureOut">
              <a:rPr lang="en-US"/>
              <a:pPr>
                <a:defRPr/>
              </a:pPr>
              <a:t>1/18/2016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E2499D-3B17-4E8A-8C2D-43A4077893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465" y="658586"/>
            <a:ext cx="29625471" cy="2743200"/>
          </a:xfrm>
          <a:prstGeom prst="rect">
            <a:avLst/>
          </a:prstGeom>
          <a:noFill/>
          <a:ln w="9525">
            <a:noFill/>
            <a:miter lim="800000"/>
            <a:headEnd/>
            <a:tailEnd/>
          </a:ln>
        </p:spPr>
        <p:txBody>
          <a:bodyPr vert="horz" wrap="square" lIns="282114" tIns="141057" rIns="282114" bIns="14105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646465" y="3839936"/>
            <a:ext cx="29625471" cy="10862583"/>
          </a:xfrm>
          <a:prstGeom prst="rect">
            <a:avLst/>
          </a:prstGeom>
          <a:noFill/>
          <a:ln w="9525">
            <a:noFill/>
            <a:miter lim="800000"/>
            <a:headEnd/>
            <a:tailEnd/>
          </a:ln>
        </p:spPr>
        <p:txBody>
          <a:bodyPr vert="horz" wrap="square" lIns="282114" tIns="141057" rIns="282114" bIns="14105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646465" y="15254968"/>
            <a:ext cx="7679871" cy="876300"/>
          </a:xfrm>
          <a:prstGeom prst="rect">
            <a:avLst/>
          </a:prstGeom>
        </p:spPr>
        <p:txBody>
          <a:bodyPr vert="horz" lIns="282114" tIns="141057" rIns="282114" bIns="141057" rtlCol="0" anchor="ctr"/>
          <a:lstStyle>
            <a:lvl1pPr algn="l" defTabSz="2821143" fontAlgn="auto">
              <a:spcBef>
                <a:spcPts val="0"/>
              </a:spcBef>
              <a:spcAft>
                <a:spcPts val="0"/>
              </a:spcAft>
              <a:defRPr sz="3700">
                <a:solidFill>
                  <a:schemeClr val="tx1">
                    <a:tint val="75000"/>
                  </a:schemeClr>
                </a:solidFill>
                <a:latin typeface="+mn-lt"/>
                <a:cs typeface="+mn-cs"/>
              </a:defRPr>
            </a:lvl1pPr>
          </a:lstStyle>
          <a:p>
            <a:pPr>
              <a:defRPr/>
            </a:pPr>
            <a:fld id="{C69E4478-C7AF-4074-8752-B82E9EDD08BE}" type="datetimeFigureOut">
              <a:rPr lang="en-US"/>
              <a:pPr>
                <a:defRPr/>
              </a:pPr>
              <a:t>1/18/2016</a:t>
            </a:fld>
            <a:endParaRPr lang="en-US"/>
          </a:p>
        </p:txBody>
      </p:sp>
      <p:sp>
        <p:nvSpPr>
          <p:cNvPr id="5" name="Footer Placeholder 4"/>
          <p:cNvSpPr>
            <a:spLocks noGrp="1"/>
          </p:cNvSpPr>
          <p:nvPr>
            <p:ph type="ftr" sz="quarter" idx="3"/>
          </p:nvPr>
        </p:nvSpPr>
        <p:spPr>
          <a:xfrm>
            <a:off x="11247665" y="15254968"/>
            <a:ext cx="10423071" cy="876300"/>
          </a:xfrm>
          <a:prstGeom prst="rect">
            <a:avLst/>
          </a:prstGeom>
        </p:spPr>
        <p:txBody>
          <a:bodyPr vert="horz" lIns="282114" tIns="141057" rIns="282114" bIns="141057" rtlCol="0" anchor="ctr"/>
          <a:lstStyle>
            <a:lvl1pPr algn="ctr" defTabSz="2821143" fontAlgn="auto">
              <a:spcBef>
                <a:spcPts val="0"/>
              </a:spcBef>
              <a:spcAft>
                <a:spcPts val="0"/>
              </a:spcAft>
              <a:defRPr sz="37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3592065" y="15254968"/>
            <a:ext cx="7679871" cy="876300"/>
          </a:xfrm>
          <a:prstGeom prst="rect">
            <a:avLst/>
          </a:prstGeom>
        </p:spPr>
        <p:txBody>
          <a:bodyPr vert="horz" lIns="282114" tIns="141057" rIns="282114" bIns="141057" rtlCol="0" anchor="ctr"/>
          <a:lstStyle>
            <a:lvl1pPr algn="r" defTabSz="2821143" fontAlgn="auto">
              <a:spcBef>
                <a:spcPts val="0"/>
              </a:spcBef>
              <a:spcAft>
                <a:spcPts val="0"/>
              </a:spcAft>
              <a:defRPr sz="3700">
                <a:solidFill>
                  <a:schemeClr val="tx1">
                    <a:tint val="75000"/>
                  </a:schemeClr>
                </a:solidFill>
                <a:latin typeface="+mn-lt"/>
                <a:cs typeface="+mn-cs"/>
              </a:defRPr>
            </a:lvl1pPr>
          </a:lstStyle>
          <a:p>
            <a:pPr>
              <a:defRPr/>
            </a:pPr>
            <a:fld id="{F078302B-27B4-434B-BEB0-4265534515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820620" rtl="0" eaLnBrk="0" fontAlgn="base" hangingPunct="0">
        <a:spcBef>
          <a:spcPct val="0"/>
        </a:spcBef>
        <a:spcAft>
          <a:spcPct val="0"/>
        </a:spcAft>
        <a:defRPr sz="13600" kern="1200">
          <a:solidFill>
            <a:schemeClr val="tx1"/>
          </a:solidFill>
          <a:latin typeface="+mj-lt"/>
          <a:ea typeface="+mj-ea"/>
          <a:cs typeface="+mj-cs"/>
        </a:defRPr>
      </a:lvl1pPr>
      <a:lvl2pPr algn="ctr" defTabSz="2820620" rtl="0" eaLnBrk="0" fontAlgn="base" hangingPunct="0">
        <a:spcBef>
          <a:spcPct val="0"/>
        </a:spcBef>
        <a:spcAft>
          <a:spcPct val="0"/>
        </a:spcAft>
        <a:defRPr sz="13600">
          <a:solidFill>
            <a:schemeClr val="tx1"/>
          </a:solidFill>
          <a:latin typeface="Calibri" pitchFamily="34" charset="0"/>
        </a:defRPr>
      </a:lvl2pPr>
      <a:lvl3pPr algn="ctr" defTabSz="2820620" rtl="0" eaLnBrk="0" fontAlgn="base" hangingPunct="0">
        <a:spcBef>
          <a:spcPct val="0"/>
        </a:spcBef>
        <a:spcAft>
          <a:spcPct val="0"/>
        </a:spcAft>
        <a:defRPr sz="13600">
          <a:solidFill>
            <a:schemeClr val="tx1"/>
          </a:solidFill>
          <a:latin typeface="Calibri" pitchFamily="34" charset="0"/>
        </a:defRPr>
      </a:lvl3pPr>
      <a:lvl4pPr algn="ctr" defTabSz="2820620" rtl="0" eaLnBrk="0" fontAlgn="base" hangingPunct="0">
        <a:spcBef>
          <a:spcPct val="0"/>
        </a:spcBef>
        <a:spcAft>
          <a:spcPct val="0"/>
        </a:spcAft>
        <a:defRPr sz="13600">
          <a:solidFill>
            <a:schemeClr val="tx1"/>
          </a:solidFill>
          <a:latin typeface="Calibri" pitchFamily="34" charset="0"/>
        </a:defRPr>
      </a:lvl4pPr>
      <a:lvl5pPr algn="ctr" defTabSz="2820620" rtl="0" eaLnBrk="0" fontAlgn="base" hangingPunct="0">
        <a:spcBef>
          <a:spcPct val="0"/>
        </a:spcBef>
        <a:spcAft>
          <a:spcPct val="0"/>
        </a:spcAft>
        <a:defRPr sz="13600">
          <a:solidFill>
            <a:schemeClr val="tx1"/>
          </a:solidFill>
          <a:latin typeface="Calibri" pitchFamily="34" charset="0"/>
        </a:defRPr>
      </a:lvl5pPr>
      <a:lvl6pPr marL="391866" algn="ctr" defTabSz="2820620" rtl="0" fontAlgn="base">
        <a:spcBef>
          <a:spcPct val="0"/>
        </a:spcBef>
        <a:spcAft>
          <a:spcPct val="0"/>
        </a:spcAft>
        <a:defRPr sz="13600">
          <a:solidFill>
            <a:schemeClr val="tx1"/>
          </a:solidFill>
          <a:latin typeface="Calibri" pitchFamily="34" charset="0"/>
        </a:defRPr>
      </a:lvl6pPr>
      <a:lvl7pPr marL="783732" algn="ctr" defTabSz="2820620" rtl="0" fontAlgn="base">
        <a:spcBef>
          <a:spcPct val="0"/>
        </a:spcBef>
        <a:spcAft>
          <a:spcPct val="0"/>
        </a:spcAft>
        <a:defRPr sz="13600">
          <a:solidFill>
            <a:schemeClr val="tx1"/>
          </a:solidFill>
          <a:latin typeface="Calibri" pitchFamily="34" charset="0"/>
        </a:defRPr>
      </a:lvl7pPr>
      <a:lvl8pPr marL="1175598" algn="ctr" defTabSz="2820620" rtl="0" fontAlgn="base">
        <a:spcBef>
          <a:spcPct val="0"/>
        </a:spcBef>
        <a:spcAft>
          <a:spcPct val="0"/>
        </a:spcAft>
        <a:defRPr sz="13600">
          <a:solidFill>
            <a:schemeClr val="tx1"/>
          </a:solidFill>
          <a:latin typeface="Calibri" pitchFamily="34" charset="0"/>
        </a:defRPr>
      </a:lvl8pPr>
      <a:lvl9pPr marL="1567464" algn="ctr" defTabSz="2820620" rtl="0" fontAlgn="base">
        <a:spcBef>
          <a:spcPct val="0"/>
        </a:spcBef>
        <a:spcAft>
          <a:spcPct val="0"/>
        </a:spcAft>
        <a:defRPr sz="13600">
          <a:solidFill>
            <a:schemeClr val="tx1"/>
          </a:solidFill>
          <a:latin typeface="Calibri" pitchFamily="34" charset="0"/>
        </a:defRPr>
      </a:lvl9pPr>
    </p:titleStyle>
    <p:bodyStyle>
      <a:lvl1pPr marL="1057223" indent="-1057223" algn="l" defTabSz="2820620" rtl="0" eaLnBrk="0" fontAlgn="base" hangingPunct="0">
        <a:spcBef>
          <a:spcPct val="20000"/>
        </a:spcBef>
        <a:spcAft>
          <a:spcPct val="0"/>
        </a:spcAft>
        <a:buFont typeface="Arial" charset="0"/>
        <a:buChar char="•"/>
        <a:defRPr sz="9800" kern="1200">
          <a:solidFill>
            <a:schemeClr val="tx1"/>
          </a:solidFill>
          <a:latin typeface="+mn-lt"/>
          <a:ea typeface="+mn-ea"/>
          <a:cs typeface="+mn-cs"/>
        </a:defRPr>
      </a:lvl1pPr>
      <a:lvl2pPr marL="2291328" indent="-880339" algn="l" defTabSz="2820620" rtl="0" eaLnBrk="0" fontAlgn="base" hangingPunct="0">
        <a:spcBef>
          <a:spcPct val="20000"/>
        </a:spcBef>
        <a:spcAft>
          <a:spcPct val="0"/>
        </a:spcAft>
        <a:buFont typeface="Arial" charset="0"/>
        <a:buChar char="–"/>
        <a:defRPr sz="8700" kern="1200">
          <a:solidFill>
            <a:schemeClr val="tx1"/>
          </a:solidFill>
          <a:latin typeface="+mn-lt"/>
          <a:ea typeface="+mn-ea"/>
          <a:cs typeface="+mn-cs"/>
        </a:defRPr>
      </a:lvl2pPr>
      <a:lvl3pPr marL="3525435" indent="-704815" algn="l" defTabSz="2820620" rtl="0" eaLnBrk="0" fontAlgn="base" hangingPunct="0">
        <a:spcBef>
          <a:spcPct val="20000"/>
        </a:spcBef>
        <a:spcAft>
          <a:spcPct val="0"/>
        </a:spcAft>
        <a:buFont typeface="Arial" charset="0"/>
        <a:buChar char="•"/>
        <a:defRPr sz="7500" kern="1200">
          <a:solidFill>
            <a:schemeClr val="tx1"/>
          </a:solidFill>
          <a:latin typeface="+mn-lt"/>
          <a:ea typeface="+mn-ea"/>
          <a:cs typeface="+mn-cs"/>
        </a:defRPr>
      </a:lvl3pPr>
      <a:lvl4pPr marL="4936425" indent="-704815" algn="l" defTabSz="2820620" rtl="0" eaLnBrk="0" fontAlgn="base" hangingPunct="0">
        <a:spcBef>
          <a:spcPct val="20000"/>
        </a:spcBef>
        <a:spcAft>
          <a:spcPct val="0"/>
        </a:spcAft>
        <a:buFont typeface="Arial" charset="0"/>
        <a:buChar char="–"/>
        <a:defRPr sz="6200" kern="1200">
          <a:solidFill>
            <a:schemeClr val="tx1"/>
          </a:solidFill>
          <a:latin typeface="+mn-lt"/>
          <a:ea typeface="+mn-ea"/>
          <a:cs typeface="+mn-cs"/>
        </a:defRPr>
      </a:lvl4pPr>
      <a:lvl5pPr marL="6347415" indent="-704815" algn="l" defTabSz="2820620" rtl="0" eaLnBrk="0" fontAlgn="base" hangingPunct="0">
        <a:spcBef>
          <a:spcPct val="20000"/>
        </a:spcBef>
        <a:spcAft>
          <a:spcPct val="0"/>
        </a:spcAft>
        <a:buFont typeface="Arial" charset="0"/>
        <a:buChar char="»"/>
        <a:defRPr sz="6200" kern="1200">
          <a:solidFill>
            <a:schemeClr val="tx1"/>
          </a:solidFill>
          <a:latin typeface="+mn-lt"/>
          <a:ea typeface="+mn-ea"/>
          <a:cs typeface="+mn-cs"/>
        </a:defRPr>
      </a:lvl5pPr>
      <a:lvl6pPr marL="7758144" indent="-705286" algn="l" defTabSz="2821143"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8715" indent="-705286" algn="l" defTabSz="2821143"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79286" indent="-705286" algn="l" defTabSz="2821143"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89858" indent="-705286" algn="l" defTabSz="2821143"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143" rtl="0" eaLnBrk="1" latinLnBrk="0" hangingPunct="1">
        <a:defRPr sz="5500" kern="1200">
          <a:solidFill>
            <a:schemeClr val="tx1"/>
          </a:solidFill>
          <a:latin typeface="+mn-lt"/>
          <a:ea typeface="+mn-ea"/>
          <a:cs typeface="+mn-cs"/>
        </a:defRPr>
      </a:lvl1pPr>
      <a:lvl2pPr marL="1410571" algn="l" defTabSz="2821143" rtl="0" eaLnBrk="1" latinLnBrk="0" hangingPunct="1">
        <a:defRPr sz="5500" kern="1200">
          <a:solidFill>
            <a:schemeClr val="tx1"/>
          </a:solidFill>
          <a:latin typeface="+mn-lt"/>
          <a:ea typeface="+mn-ea"/>
          <a:cs typeface="+mn-cs"/>
        </a:defRPr>
      </a:lvl2pPr>
      <a:lvl3pPr marL="2821143" algn="l" defTabSz="2821143" rtl="0" eaLnBrk="1" latinLnBrk="0" hangingPunct="1">
        <a:defRPr sz="5500" kern="1200">
          <a:solidFill>
            <a:schemeClr val="tx1"/>
          </a:solidFill>
          <a:latin typeface="+mn-lt"/>
          <a:ea typeface="+mn-ea"/>
          <a:cs typeface="+mn-cs"/>
        </a:defRPr>
      </a:lvl3pPr>
      <a:lvl4pPr marL="4231714" algn="l" defTabSz="2821143" rtl="0" eaLnBrk="1" latinLnBrk="0" hangingPunct="1">
        <a:defRPr sz="5500" kern="1200">
          <a:solidFill>
            <a:schemeClr val="tx1"/>
          </a:solidFill>
          <a:latin typeface="+mn-lt"/>
          <a:ea typeface="+mn-ea"/>
          <a:cs typeface="+mn-cs"/>
        </a:defRPr>
      </a:lvl4pPr>
      <a:lvl5pPr marL="5642285" algn="l" defTabSz="2821143" rtl="0" eaLnBrk="1" latinLnBrk="0" hangingPunct="1">
        <a:defRPr sz="5500" kern="1200">
          <a:solidFill>
            <a:schemeClr val="tx1"/>
          </a:solidFill>
          <a:latin typeface="+mn-lt"/>
          <a:ea typeface="+mn-ea"/>
          <a:cs typeface="+mn-cs"/>
        </a:defRPr>
      </a:lvl5pPr>
      <a:lvl6pPr marL="7052858" algn="l" defTabSz="2821143" rtl="0" eaLnBrk="1" latinLnBrk="0" hangingPunct="1">
        <a:defRPr sz="5500" kern="1200">
          <a:solidFill>
            <a:schemeClr val="tx1"/>
          </a:solidFill>
          <a:latin typeface="+mn-lt"/>
          <a:ea typeface="+mn-ea"/>
          <a:cs typeface="+mn-cs"/>
        </a:defRPr>
      </a:lvl6pPr>
      <a:lvl7pPr marL="8463429" algn="l" defTabSz="2821143" rtl="0" eaLnBrk="1" latinLnBrk="0" hangingPunct="1">
        <a:defRPr sz="5500" kern="1200">
          <a:solidFill>
            <a:schemeClr val="tx1"/>
          </a:solidFill>
          <a:latin typeface="+mn-lt"/>
          <a:ea typeface="+mn-ea"/>
          <a:cs typeface="+mn-cs"/>
        </a:defRPr>
      </a:lvl7pPr>
      <a:lvl8pPr marL="9874000" algn="l" defTabSz="2821143" rtl="0" eaLnBrk="1" latinLnBrk="0" hangingPunct="1">
        <a:defRPr sz="5500" kern="1200">
          <a:solidFill>
            <a:schemeClr val="tx1"/>
          </a:solidFill>
          <a:latin typeface="+mn-lt"/>
          <a:ea typeface="+mn-ea"/>
          <a:cs typeface="+mn-cs"/>
        </a:defRPr>
      </a:lvl8pPr>
      <a:lvl9pPr marL="11284572" algn="l" defTabSz="2821143"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33"/>
          <p:cNvSpPr txBox="1">
            <a:spLocks noChangeArrowheads="1"/>
          </p:cNvSpPr>
          <p:nvPr/>
        </p:nvSpPr>
        <p:spPr bwMode="auto">
          <a:xfrm>
            <a:off x="17339732" y="13738354"/>
            <a:ext cx="3722914" cy="2416046"/>
          </a:xfrm>
          <a:prstGeom prst="rect">
            <a:avLst/>
          </a:prstGeom>
          <a:solidFill>
            <a:srgbClr val="FFFF99"/>
          </a:solidFill>
          <a:ln w="9525">
            <a:noFill/>
            <a:miter lim="800000"/>
            <a:headEnd/>
            <a:tailEnd/>
          </a:ln>
        </p:spPr>
        <p:txBody>
          <a:bodyPr wrap="square">
            <a:spAutoFit/>
          </a:bodyPr>
          <a:lstStyle/>
          <a:p>
            <a:pPr defTabSz="783732"/>
            <a:r>
              <a:rPr lang="en-US" sz="1000" b="1" u="sng" dirty="0"/>
              <a:t>Clinical Highlights</a:t>
            </a:r>
          </a:p>
          <a:p>
            <a:pPr defTabSz="783732"/>
            <a:endParaRPr lang="en-US" sz="700" b="1" u="sng" dirty="0"/>
          </a:p>
          <a:p>
            <a:pPr defTabSz="783732"/>
            <a:r>
              <a:rPr lang="en-US" sz="1000" b="1" dirty="0"/>
              <a:t>1. Sensitivity and specificity numbers describe the capability of proprietary* prostate cancer diagnostic test to predict</a:t>
            </a:r>
            <a:r>
              <a:rPr lang="en-US" sz="1000" b="1" dirty="0" smtClean="0"/>
              <a:t> adverse pathologic findings</a:t>
            </a:r>
            <a:r>
              <a:rPr lang="en-US" sz="1000" b="1" dirty="0"/>
              <a:t>.</a:t>
            </a:r>
          </a:p>
          <a:p>
            <a:pPr defTabSz="783732"/>
            <a:endParaRPr lang="en-US" sz="700" b="1" dirty="0"/>
          </a:p>
          <a:p>
            <a:pPr defTabSz="783732"/>
            <a:r>
              <a:rPr lang="en-US" sz="1000" b="1" dirty="0"/>
              <a:t>2. The </a:t>
            </a:r>
            <a:r>
              <a:rPr lang="en-US" sz="1000" b="1" dirty="0" smtClean="0"/>
              <a:t>Local Adverse Pathology Potential (LAPP</a:t>
            </a:r>
            <a:r>
              <a:rPr lang="en-US" sz="1000" b="1" dirty="0"/>
              <a:t>) describes the extension of tumor in the prostate capsule and seminal vesicles, and the </a:t>
            </a:r>
            <a:r>
              <a:rPr lang="en-US" sz="1000" b="1" dirty="0" smtClean="0"/>
              <a:t>Metastatic Adverse Pathology </a:t>
            </a:r>
            <a:r>
              <a:rPr lang="en-US" sz="1000" b="1" dirty="0"/>
              <a:t>Potential (</a:t>
            </a:r>
            <a:r>
              <a:rPr lang="en-US" sz="1000" b="1" dirty="0" smtClean="0"/>
              <a:t>MAPP</a:t>
            </a:r>
            <a:r>
              <a:rPr lang="en-US" sz="1000" b="1" dirty="0"/>
              <a:t>) describes invasion into peripheral systems such as blood, lymph and/or bone. The </a:t>
            </a:r>
            <a:r>
              <a:rPr lang="en-US" sz="1000" b="1" dirty="0" smtClean="0"/>
              <a:t>LAPP &amp; MAPP </a:t>
            </a:r>
            <a:r>
              <a:rPr lang="en-US" sz="1000" b="1" dirty="0"/>
              <a:t>calculation is made with a proprietary* algorithm. </a:t>
            </a:r>
          </a:p>
          <a:p>
            <a:pPr defTabSz="783732"/>
            <a:endParaRPr lang="en-US" sz="700" b="1" dirty="0"/>
          </a:p>
          <a:p>
            <a:pPr defTabSz="783732"/>
            <a:r>
              <a:rPr lang="en-US" sz="1000" b="1" dirty="0"/>
              <a:t>3. </a:t>
            </a:r>
            <a:r>
              <a:rPr lang="en-US" sz="1000" b="1" dirty="0" smtClean="0"/>
              <a:t>GAPP, LAPP, </a:t>
            </a:r>
            <a:r>
              <a:rPr lang="en-US" sz="1000" b="1" dirty="0"/>
              <a:t>and </a:t>
            </a:r>
            <a:r>
              <a:rPr lang="en-US" sz="1000" b="1" dirty="0" smtClean="0"/>
              <a:t>MAPP </a:t>
            </a:r>
            <a:r>
              <a:rPr lang="en-US" sz="1000" b="1" dirty="0"/>
              <a:t>values in the adjacent table represent predictive thresholds of disease status.</a:t>
            </a:r>
            <a:r>
              <a:rPr lang="en-US" sz="1000" b="1" u="sng" dirty="0" smtClean="0"/>
              <a:t> </a:t>
            </a:r>
          </a:p>
        </p:txBody>
      </p:sp>
      <p:sp>
        <p:nvSpPr>
          <p:cNvPr id="13314" name="TextBox 4"/>
          <p:cNvSpPr txBox="1">
            <a:spLocks noChangeArrowheads="1"/>
          </p:cNvSpPr>
          <p:nvPr/>
        </p:nvSpPr>
        <p:spPr bwMode="auto">
          <a:xfrm>
            <a:off x="520911" y="399316"/>
            <a:ext cx="32156399" cy="2123658"/>
          </a:xfrm>
          <a:prstGeom prst="rect">
            <a:avLst/>
          </a:prstGeom>
          <a:noFill/>
          <a:ln w="9525">
            <a:noFill/>
            <a:miter lim="800000"/>
            <a:headEnd/>
            <a:tailEnd/>
          </a:ln>
        </p:spPr>
        <p:txBody>
          <a:bodyPr wrap="square">
            <a:spAutoFit/>
          </a:bodyPr>
          <a:lstStyle/>
          <a:p>
            <a:r>
              <a:rPr lang="en-US" sz="6000" b="1" dirty="0" smtClean="0"/>
              <a:t>A Live Cell Microfluidics Device Utilizing Phenotypic Biomarkers for Prostate Cancer.</a:t>
            </a:r>
          </a:p>
          <a:p>
            <a:r>
              <a:rPr lang="en-US" sz="1800" u="sng" dirty="0" smtClean="0"/>
              <a:t>David </a:t>
            </a:r>
            <a:r>
              <a:rPr lang="en-US" sz="1800" u="sng" dirty="0" err="1" smtClean="0"/>
              <a:t>Albala</a:t>
            </a:r>
            <a:r>
              <a:rPr lang="en-US" sz="1800" u="sng" dirty="0" smtClean="0"/>
              <a:t> MD</a:t>
            </a:r>
            <a:r>
              <a:rPr lang="en-US" sz="1800" baseline="30000" dirty="0" smtClean="0"/>
              <a:t>1</a:t>
            </a:r>
            <a:r>
              <a:rPr lang="en-US" sz="1800" dirty="0" smtClean="0"/>
              <a:t>, Vladimir </a:t>
            </a:r>
            <a:r>
              <a:rPr lang="en-US" sz="1800" dirty="0" err="1" smtClean="0"/>
              <a:t>Mouraviev</a:t>
            </a:r>
            <a:r>
              <a:rPr lang="en-US" sz="1800" dirty="0" smtClean="0"/>
              <a:t> MD</a:t>
            </a:r>
            <a:r>
              <a:rPr lang="en-US" sz="1800" baseline="30000" dirty="0" smtClean="0"/>
              <a:t>2</a:t>
            </a:r>
            <a:r>
              <a:rPr lang="en-US" sz="1800" dirty="0" smtClean="0"/>
              <a:t>, Kimberly </a:t>
            </a:r>
            <a:r>
              <a:rPr lang="en-US" sz="1800" dirty="0" err="1" smtClean="0"/>
              <a:t>Rieger</a:t>
            </a:r>
            <a:r>
              <a:rPr lang="en-US" sz="1800" dirty="0" smtClean="0"/>
              <a:t>−Christ PhD</a:t>
            </a:r>
            <a:r>
              <a:rPr lang="en-US" sz="1800" baseline="30000" dirty="0" smtClean="0"/>
              <a:t>3</a:t>
            </a:r>
            <a:r>
              <a:rPr lang="en-US" sz="1800" dirty="0" smtClean="0"/>
              <a:t>, Travis Sullivan MS</a:t>
            </a:r>
            <a:r>
              <a:rPr lang="en-US" sz="1800" baseline="30000" dirty="0" smtClean="0"/>
              <a:t>3</a:t>
            </a:r>
            <a:r>
              <a:rPr lang="en-US" sz="1800" dirty="0" smtClean="0"/>
              <a:t>, </a:t>
            </a:r>
            <a:r>
              <a:rPr lang="en-US" sz="1800" dirty="0" err="1" smtClean="0"/>
              <a:t>Naveen</a:t>
            </a:r>
            <a:r>
              <a:rPr lang="en-US" sz="1800" dirty="0" smtClean="0"/>
              <a:t> </a:t>
            </a:r>
            <a:r>
              <a:rPr lang="en-US" sz="1800" dirty="0" err="1" smtClean="0"/>
              <a:t>Kella</a:t>
            </a:r>
            <a:r>
              <a:rPr lang="en-US" sz="1800" dirty="0" smtClean="0"/>
              <a:t> MD</a:t>
            </a:r>
            <a:r>
              <a:rPr lang="en-US" sz="1800" baseline="30000" dirty="0" smtClean="0"/>
              <a:t>4</a:t>
            </a:r>
            <a:r>
              <a:rPr lang="en-US" sz="1800" dirty="0" smtClean="0"/>
              <a:t>, Kevin Knopf MD</a:t>
            </a:r>
            <a:r>
              <a:rPr lang="en-US" sz="1800" baseline="30000" dirty="0" smtClean="0"/>
              <a:t>5</a:t>
            </a:r>
            <a:r>
              <a:rPr lang="en-US" sz="1800" dirty="0" smtClean="0"/>
              <a:t>, Hani Rashid MD</a:t>
            </a:r>
            <a:r>
              <a:rPr lang="en-US" sz="1800" baseline="30000" dirty="0" smtClean="0"/>
              <a:t>6</a:t>
            </a:r>
            <a:r>
              <a:rPr lang="en-US" sz="1800" dirty="0" smtClean="0"/>
              <a:t>, Michael </a:t>
            </a:r>
            <a:r>
              <a:rPr lang="en-US" sz="1800" dirty="0" err="1" smtClean="0"/>
              <a:t>Manak</a:t>
            </a:r>
            <a:r>
              <a:rPr lang="en-US" sz="1800" dirty="0" smtClean="0"/>
              <a:t> PhD</a:t>
            </a:r>
            <a:r>
              <a:rPr lang="en-US" sz="1800" baseline="30000" dirty="0" smtClean="0"/>
              <a:t>7</a:t>
            </a:r>
            <a:r>
              <a:rPr lang="en-US" sz="1800" dirty="0" smtClean="0"/>
              <a:t>, Brad Hogan PhD</a:t>
            </a:r>
            <a:r>
              <a:rPr lang="en-US" sz="1800" baseline="30000" dirty="0" smtClean="0"/>
              <a:t>7</a:t>
            </a:r>
            <a:r>
              <a:rPr lang="en-US" sz="1800" dirty="0" smtClean="0"/>
              <a:t>, </a:t>
            </a:r>
            <a:r>
              <a:rPr lang="en-US" sz="1800" dirty="0" err="1" smtClean="0"/>
              <a:t>Gauri</a:t>
            </a:r>
            <a:r>
              <a:rPr lang="en-US" sz="1800" dirty="0" smtClean="0"/>
              <a:t> Dixit PhD</a:t>
            </a:r>
            <a:r>
              <a:rPr lang="en-US" sz="1800" baseline="30000" dirty="0" smtClean="0"/>
              <a:t>7</a:t>
            </a:r>
            <a:r>
              <a:rPr lang="en-US" sz="1800" dirty="0" smtClean="0"/>
              <a:t>, Delaney Berger BA</a:t>
            </a:r>
            <a:r>
              <a:rPr lang="en-US" sz="1800" baseline="30000" dirty="0" smtClean="0"/>
              <a:t>7</a:t>
            </a:r>
            <a:r>
              <a:rPr lang="en-US" sz="1800" dirty="0" smtClean="0"/>
              <a:t>, Wendell Su MS</a:t>
            </a:r>
            <a:r>
              <a:rPr lang="en-US" sz="1800" baseline="30000" dirty="0" smtClean="0"/>
              <a:t>7</a:t>
            </a:r>
            <a:r>
              <a:rPr lang="en-US" sz="1800" dirty="0" smtClean="0"/>
              <a:t>, Matthew Whitfield PhD</a:t>
            </a:r>
            <a:r>
              <a:rPr lang="en-US" sz="1800" baseline="30000" dirty="0" smtClean="0"/>
              <a:t>7</a:t>
            </a:r>
            <a:r>
              <a:rPr lang="en-US" sz="1800" dirty="0" smtClean="0"/>
              <a:t>, Jonathan </a:t>
            </a:r>
            <a:r>
              <a:rPr lang="en-US" sz="1800" dirty="0" err="1" smtClean="0"/>
              <a:t>Varsanik</a:t>
            </a:r>
            <a:r>
              <a:rPr lang="en-US" sz="1800" dirty="0" smtClean="0"/>
              <a:t> PhD</a:t>
            </a:r>
            <a:r>
              <a:rPr lang="en-US" sz="1800" baseline="30000" dirty="0" smtClean="0"/>
              <a:t>7</a:t>
            </a:r>
            <a:r>
              <a:rPr lang="en-US" sz="1800" dirty="0" smtClean="0"/>
              <a:t>, Mani </a:t>
            </a:r>
            <a:r>
              <a:rPr lang="en-US" sz="1800" dirty="0" err="1" smtClean="0"/>
              <a:t>Foroohar</a:t>
            </a:r>
            <a:r>
              <a:rPr lang="en-US" sz="1800" dirty="0" smtClean="0"/>
              <a:t> MD</a:t>
            </a:r>
            <a:r>
              <a:rPr lang="en-US" sz="1800" baseline="30000" dirty="0" smtClean="0"/>
              <a:t>7</a:t>
            </a:r>
            <a:r>
              <a:rPr lang="en-US" sz="1800" dirty="0" smtClean="0"/>
              <a:t>, Ashok </a:t>
            </a:r>
            <a:r>
              <a:rPr lang="en-US" sz="1800" dirty="0" err="1" smtClean="0"/>
              <a:t>Chander</a:t>
            </a:r>
            <a:r>
              <a:rPr lang="en-US" sz="1800" dirty="0" smtClean="0"/>
              <a:t> PhD</a:t>
            </a:r>
            <a:r>
              <a:rPr lang="en-US" sz="1800" baseline="30000" dirty="0" smtClean="0"/>
              <a:t>7</a:t>
            </a:r>
            <a:r>
              <a:rPr lang="en-US" sz="1800" dirty="0" smtClean="0"/>
              <a:t> and </a:t>
            </a:r>
            <a:r>
              <a:rPr lang="en-US" sz="1800" dirty="0" err="1" smtClean="0"/>
              <a:t>Grannum</a:t>
            </a:r>
            <a:r>
              <a:rPr lang="en-US" sz="1800" dirty="0" smtClean="0"/>
              <a:t> </a:t>
            </a:r>
            <a:r>
              <a:rPr lang="en-US" sz="1800" dirty="0" err="1" smtClean="0"/>
              <a:t>Sant</a:t>
            </a:r>
            <a:r>
              <a:rPr lang="en-US" sz="1800" dirty="0" smtClean="0"/>
              <a:t> MD</a:t>
            </a:r>
            <a:r>
              <a:rPr lang="en-US" sz="1800" baseline="30000" dirty="0" smtClean="0"/>
              <a:t>8</a:t>
            </a:r>
            <a:r>
              <a:rPr lang="en-US" sz="1800" dirty="0" smtClean="0"/>
              <a:t> </a:t>
            </a:r>
          </a:p>
          <a:p>
            <a:r>
              <a:rPr lang="en-US" sz="1800" baseline="30000" dirty="0" smtClean="0"/>
              <a:t>1</a:t>
            </a:r>
            <a:r>
              <a:rPr lang="en-US" sz="1800" dirty="0" smtClean="0"/>
              <a:t>Associated Medical Professionals of New York; </a:t>
            </a:r>
            <a:r>
              <a:rPr lang="en-US" sz="1800" baseline="30000" dirty="0" smtClean="0"/>
              <a:t>2</a:t>
            </a:r>
            <a:r>
              <a:rPr lang="en-US" sz="1800" dirty="0" smtClean="0"/>
              <a:t>Florida Hospital, Orlando, FL; </a:t>
            </a:r>
            <a:r>
              <a:rPr lang="en-US" sz="1800" baseline="30000" dirty="0" smtClean="0"/>
              <a:t>3</a:t>
            </a:r>
            <a:r>
              <a:rPr lang="en-US" sz="1800" dirty="0" smtClean="0"/>
              <a:t>Lahey Hospital and Medical Center, Burlington, MA; </a:t>
            </a:r>
            <a:r>
              <a:rPr lang="en-US" sz="1800" baseline="30000" dirty="0" smtClean="0"/>
              <a:t>4</a:t>
            </a:r>
            <a:r>
              <a:rPr lang="en-US" sz="1800" dirty="0" smtClean="0"/>
              <a:t>The Urology Place, San Antonio, TX; </a:t>
            </a:r>
            <a:r>
              <a:rPr lang="en-US" sz="1800" baseline="30000" dirty="0" smtClean="0"/>
              <a:t>5</a:t>
            </a:r>
            <a:r>
              <a:rPr lang="en-US" sz="1800" dirty="0" smtClean="0"/>
              <a:t>California Pacific Medical Center, San Francisco, CA; </a:t>
            </a:r>
            <a:r>
              <a:rPr lang="en-US" sz="1800" baseline="30000" dirty="0" smtClean="0"/>
              <a:t>6</a:t>
            </a:r>
            <a:r>
              <a:rPr lang="en-US" sz="1800" dirty="0" smtClean="0"/>
              <a:t>University of Rochester Medical Center School of Medicine and Dentistry, Rochester, NY; </a:t>
            </a:r>
            <a:r>
              <a:rPr lang="en-US" sz="1800" baseline="30000" dirty="0" smtClean="0"/>
              <a:t>7</a:t>
            </a:r>
            <a:r>
              <a:rPr lang="en-US" sz="1800" dirty="0" smtClean="0"/>
              <a:t>Cellanyx Diagnostics, Beverly, MA; </a:t>
            </a:r>
            <a:r>
              <a:rPr lang="en-US" sz="1800" baseline="30000" dirty="0" smtClean="0"/>
              <a:t>8</a:t>
            </a:r>
            <a:r>
              <a:rPr lang="en-US" sz="1800" dirty="0" smtClean="0"/>
              <a:t>Tufts University School of Medicine, Boston, MA </a:t>
            </a:r>
            <a:endParaRPr lang="en-US" sz="1800" dirty="0"/>
          </a:p>
        </p:txBody>
      </p:sp>
      <p:sp>
        <p:nvSpPr>
          <p:cNvPr id="13315" name="TextBox 13"/>
          <p:cNvSpPr txBox="1">
            <a:spLocks noChangeArrowheads="1"/>
          </p:cNvSpPr>
          <p:nvPr/>
        </p:nvSpPr>
        <p:spPr bwMode="auto">
          <a:xfrm>
            <a:off x="261257" y="2786743"/>
            <a:ext cx="5812971" cy="13357503"/>
          </a:xfrm>
          <a:prstGeom prst="rect">
            <a:avLst/>
          </a:prstGeom>
          <a:noFill/>
          <a:ln w="38100" cap="rnd">
            <a:solidFill>
              <a:schemeClr val="tx1"/>
            </a:solidFill>
            <a:round/>
            <a:headEnd/>
            <a:tailEnd/>
          </a:ln>
        </p:spPr>
        <p:txBody>
          <a:bodyPr wrap="square">
            <a:spAutoFit/>
          </a:bodyPr>
          <a:lstStyle/>
          <a:p>
            <a:r>
              <a:rPr lang="en-US" sz="2000" b="1" u="sng" dirty="0" smtClean="0"/>
              <a:t>Introduction</a:t>
            </a:r>
            <a:r>
              <a:rPr lang="en-US" sz="2000" b="1" dirty="0" smtClean="0"/>
              <a:t>: </a:t>
            </a:r>
            <a:r>
              <a:rPr lang="en-US" sz="1700" b="1" dirty="0" smtClean="0"/>
              <a:t>A novel tissue based biomarker panel is introduced to objectively assess disease aggressiveness and invasive potential of Prostate Cancer (</a:t>
            </a:r>
            <a:r>
              <a:rPr lang="en-US" sz="1700" b="1" dirty="0" err="1" smtClean="0"/>
              <a:t>CaP</a:t>
            </a:r>
            <a:r>
              <a:rPr lang="en-US" sz="1700" b="1" dirty="0" smtClean="0"/>
              <a:t>). The biomarker diagnostic platform incorporates both molecular and phenotypic data that may allow an improved understanding of local growth and metastatic potential. The tissue based diagnostic incorporates matrix biology, phenotypic biomarkers, </a:t>
            </a:r>
            <a:r>
              <a:rPr lang="en-US" sz="1700" b="1" dirty="0" err="1" smtClean="0"/>
              <a:t>microfluidics</a:t>
            </a:r>
            <a:r>
              <a:rPr lang="en-US" sz="1700" b="1" dirty="0" smtClean="0"/>
              <a:t>, and machine vision. This technology presents the opportunity to culture samples, and both determine and automate biomarker measurements from machine vision algorithm analysis. Data are presented towards clinical validation, the ability to risk stratify, and prediction of local aggressiveness and metastasis.</a:t>
            </a:r>
          </a:p>
          <a:p>
            <a:endParaRPr lang="en-US" sz="1700" b="1" dirty="0" smtClean="0"/>
          </a:p>
          <a:p>
            <a:r>
              <a:rPr lang="en-US" sz="2000" b="1" u="sng" dirty="0" smtClean="0"/>
              <a:t>Methods</a:t>
            </a:r>
            <a:r>
              <a:rPr lang="en-US" sz="2000" b="1" dirty="0" smtClean="0"/>
              <a:t>: </a:t>
            </a:r>
            <a:r>
              <a:rPr lang="en-US" sz="1700" b="1" dirty="0" smtClean="0"/>
              <a:t>Conditions were optimized for reliably culturing primary cancer cells </a:t>
            </a:r>
            <a:r>
              <a:rPr lang="en-US" sz="1700" b="1" i="1" dirty="0" smtClean="0"/>
              <a:t>in vitro</a:t>
            </a:r>
            <a:r>
              <a:rPr lang="en-US" sz="1700" b="1" dirty="0" smtClean="0"/>
              <a:t> by simulating </a:t>
            </a:r>
            <a:r>
              <a:rPr lang="en-US" sz="1700" b="1" i="1" dirty="0" smtClean="0"/>
              <a:t>in vivo</a:t>
            </a:r>
            <a:r>
              <a:rPr lang="en-US" sz="1700" b="1" dirty="0" smtClean="0"/>
              <a:t> conditions on an extracellular matrix formulation. A </a:t>
            </a:r>
            <a:r>
              <a:rPr lang="en-US" sz="1700" b="1" dirty="0" err="1" smtClean="0"/>
              <a:t>microfluidics</a:t>
            </a:r>
            <a:r>
              <a:rPr lang="en-US" sz="1700" b="1" dirty="0" smtClean="0"/>
              <a:t> device was used to culture live tumor samples </a:t>
            </a:r>
            <a:r>
              <a:rPr lang="en-US" sz="1700" b="1" i="1" dirty="0" smtClean="0"/>
              <a:t>ex vivo</a:t>
            </a:r>
            <a:r>
              <a:rPr lang="en-US" sz="1700" b="1" dirty="0" smtClean="0"/>
              <a:t> enabling automated imaging of the label free and label-based biomarkers.</a:t>
            </a:r>
          </a:p>
          <a:p>
            <a:endParaRPr lang="en-US" sz="1700" b="1" dirty="0" smtClean="0"/>
          </a:p>
          <a:p>
            <a:r>
              <a:rPr lang="en-US" sz="2000" b="1" u="sng" dirty="0" smtClean="0"/>
              <a:t>Results</a:t>
            </a:r>
            <a:r>
              <a:rPr lang="en-US" sz="2000" b="1" dirty="0" smtClean="0"/>
              <a:t>: </a:t>
            </a:r>
            <a:r>
              <a:rPr lang="en-US" sz="1700" b="1" dirty="0" smtClean="0"/>
              <a:t>The validation study was IRB approved and performed in 200 consecutive </a:t>
            </a:r>
            <a:r>
              <a:rPr lang="en-US" sz="1700" b="1" dirty="0" err="1" smtClean="0"/>
              <a:t>CaP</a:t>
            </a:r>
            <a:r>
              <a:rPr lang="en-US" sz="1700" b="1" dirty="0" smtClean="0"/>
              <a:t> radical prostatectomy derived specimens collected between 03/2014 and 09/2015. Data was analyzed with receiver operating characteristics (ROC) generated Area-under-the-Curve (AUC) and specifically included capsular penetration, seminal vesicle invasion, as well as margin-positive disease. AUC Graphs are presented. The study further demonstrated that a normal set of phenotypic biomarkers can produce secondary metrics termed General Adverse Pathology Potential (GAPP), Local Adverse Pathology Potential (LAPP), &amp; Metastatic Adverse Pathology Potential (MAPP) . Concordance analysis supports that LAPP and MAPP are integral for distinguishing between benign histology and malignancy, predicting both stage and adverse pathology such as extra-prostatic extension (EPE) and </a:t>
            </a:r>
            <a:r>
              <a:rPr lang="en-US" sz="1700" b="1" dirty="0" err="1" smtClean="0"/>
              <a:t>lympho</a:t>
            </a:r>
            <a:r>
              <a:rPr lang="en-US" sz="1700" b="1" dirty="0" smtClean="0"/>
              <a:t>-vascular invasion (LVI). The study results demonstrate AUCs greater than 0.85 in predicting EPE and LVI.</a:t>
            </a:r>
          </a:p>
          <a:p>
            <a:endParaRPr lang="en-US" sz="1700" b="1" dirty="0" smtClean="0"/>
          </a:p>
          <a:p>
            <a:r>
              <a:rPr lang="en-US" sz="2000" b="1" u="sng" dirty="0" smtClean="0"/>
              <a:t>Conclusion</a:t>
            </a:r>
            <a:r>
              <a:rPr lang="en-US" sz="2000" b="1" dirty="0" smtClean="0"/>
              <a:t>: </a:t>
            </a:r>
            <a:r>
              <a:rPr lang="en-US" sz="1700" b="1" dirty="0" smtClean="0"/>
              <a:t>Results support the clinical validation of a novel live- cell phenotypic </a:t>
            </a:r>
            <a:r>
              <a:rPr lang="en-US" sz="1700" b="1" i="1" dirty="0" smtClean="0"/>
              <a:t>in vitro</a:t>
            </a:r>
            <a:r>
              <a:rPr lang="en-US" sz="1700" b="1" dirty="0" smtClean="0"/>
              <a:t> tumor diagnostic test. This test has the potential to predict adverse pathologies for </a:t>
            </a:r>
            <a:r>
              <a:rPr lang="en-US" sz="1700" b="1" dirty="0" err="1" smtClean="0"/>
              <a:t>CaP</a:t>
            </a:r>
            <a:r>
              <a:rPr lang="en-US" sz="1700" b="1" dirty="0" smtClean="0"/>
              <a:t> and may have extended clinical applications to optimize staging and risk stratification.</a:t>
            </a:r>
            <a:endParaRPr lang="en-US" sz="1700" b="1" dirty="0"/>
          </a:p>
        </p:txBody>
      </p:sp>
      <p:sp>
        <p:nvSpPr>
          <p:cNvPr id="13316" name="TextBox 59"/>
          <p:cNvSpPr txBox="1">
            <a:spLocks noChangeArrowheads="1"/>
          </p:cNvSpPr>
          <p:nvPr/>
        </p:nvSpPr>
        <p:spPr bwMode="auto">
          <a:xfrm>
            <a:off x="27203400" y="14020800"/>
            <a:ext cx="5334000" cy="1938992"/>
          </a:xfrm>
          <a:prstGeom prst="rect">
            <a:avLst/>
          </a:prstGeom>
          <a:noFill/>
          <a:ln w="38100" cap="rnd">
            <a:solidFill>
              <a:srgbClr val="969696"/>
            </a:solidFill>
            <a:bevel/>
            <a:headEnd/>
            <a:tailEnd/>
          </a:ln>
        </p:spPr>
        <p:txBody>
          <a:bodyPr wrap="square">
            <a:spAutoFit/>
          </a:bodyPr>
          <a:lstStyle/>
          <a:p>
            <a:pPr marL="1044976" indent="-1044976"/>
            <a:r>
              <a:rPr lang="en-US" sz="1400" dirty="0"/>
              <a:t>References:</a:t>
            </a:r>
          </a:p>
          <a:p>
            <a:pPr>
              <a:lnSpc>
                <a:spcPct val="80000"/>
              </a:lnSpc>
              <a:spcBef>
                <a:spcPct val="20000"/>
              </a:spcBef>
            </a:pPr>
            <a:r>
              <a:rPr lang="en-US" sz="1000" dirty="0">
                <a:latin typeface="Calibri" pitchFamily="34" charset="0"/>
              </a:rPr>
              <a:t>1. Moyer, V.A. (2012) Preventive Services Task Force. Screening for prostate caner: </a:t>
            </a:r>
            <a:r>
              <a:rPr lang="en-US" sz="1000" dirty="0" err="1" smtClean="0">
                <a:latin typeface="Calibri" pitchFamily="34" charset="0"/>
              </a:rPr>
              <a:t>U.S.Preventive</a:t>
            </a:r>
            <a:r>
              <a:rPr lang="en-US" sz="1000" dirty="0" smtClean="0">
                <a:latin typeface="Calibri" pitchFamily="34" charset="0"/>
              </a:rPr>
              <a:t> </a:t>
            </a:r>
            <a:r>
              <a:rPr lang="en-US" sz="1000" dirty="0">
                <a:latin typeface="Calibri" pitchFamily="34" charset="0"/>
              </a:rPr>
              <a:t>Services Task Force recommendation statement. </a:t>
            </a:r>
            <a:r>
              <a:rPr lang="en-US" sz="1000" i="1" dirty="0">
                <a:latin typeface="Calibri" pitchFamily="34" charset="0"/>
              </a:rPr>
              <a:t>Ann Intern Med</a:t>
            </a:r>
            <a:r>
              <a:rPr lang="en-US" sz="1000" dirty="0">
                <a:latin typeface="Calibri" pitchFamily="34" charset="0"/>
              </a:rPr>
              <a:t>, 157: 120-134. </a:t>
            </a:r>
          </a:p>
          <a:p>
            <a:pPr marL="1044976" indent="-1044976">
              <a:lnSpc>
                <a:spcPct val="80000"/>
              </a:lnSpc>
              <a:spcBef>
                <a:spcPct val="20000"/>
              </a:spcBef>
            </a:pPr>
            <a:endParaRPr lang="en-US" sz="1000" dirty="0">
              <a:latin typeface="Calibri" pitchFamily="34" charset="0"/>
            </a:endParaRPr>
          </a:p>
          <a:p>
            <a:pPr>
              <a:lnSpc>
                <a:spcPct val="80000"/>
              </a:lnSpc>
              <a:spcBef>
                <a:spcPct val="20000"/>
              </a:spcBef>
            </a:pPr>
            <a:r>
              <a:rPr lang="en-US" sz="1000" dirty="0">
                <a:latin typeface="Calibri" pitchFamily="34" charset="0"/>
              </a:rPr>
              <a:t>2. Carter, H.B., </a:t>
            </a:r>
            <a:r>
              <a:rPr lang="en-US" sz="1000" dirty="0" err="1">
                <a:latin typeface="Calibri" pitchFamily="34" charset="0"/>
              </a:rPr>
              <a:t>Albertsen</a:t>
            </a:r>
            <a:r>
              <a:rPr lang="en-US" sz="1000" dirty="0">
                <a:latin typeface="Calibri" pitchFamily="34" charset="0"/>
              </a:rPr>
              <a:t>, P.C., Barry, M.J., </a:t>
            </a:r>
            <a:r>
              <a:rPr lang="en-US" sz="1000" dirty="0" err="1">
                <a:latin typeface="Calibri" pitchFamily="34" charset="0"/>
              </a:rPr>
              <a:t>Etzioni</a:t>
            </a:r>
            <a:r>
              <a:rPr lang="en-US" sz="1000" dirty="0">
                <a:latin typeface="Calibri" pitchFamily="34" charset="0"/>
              </a:rPr>
              <a:t>, R., Freeland, S.J., Greene, K.L., Holmberg, L., </a:t>
            </a:r>
            <a:r>
              <a:rPr lang="en-US" sz="1000" dirty="0" err="1" smtClean="0">
                <a:latin typeface="Calibri" pitchFamily="34" charset="0"/>
              </a:rPr>
              <a:t>Kantoff</a:t>
            </a:r>
            <a:r>
              <a:rPr lang="en-US" sz="1000" dirty="0">
                <a:latin typeface="Calibri" pitchFamily="34" charset="0"/>
              </a:rPr>
              <a:t>, P., </a:t>
            </a:r>
            <a:r>
              <a:rPr lang="en-US" sz="1000" dirty="0" err="1">
                <a:latin typeface="Calibri" pitchFamily="34" charset="0"/>
              </a:rPr>
              <a:t>Konety</a:t>
            </a:r>
            <a:r>
              <a:rPr lang="en-US" sz="1000" dirty="0">
                <a:latin typeface="Calibri" pitchFamily="34" charset="0"/>
              </a:rPr>
              <a:t>, B.R., </a:t>
            </a:r>
            <a:r>
              <a:rPr lang="en-US" sz="1000" dirty="0" err="1">
                <a:latin typeface="Calibri" pitchFamily="34" charset="0"/>
              </a:rPr>
              <a:t>Murad</a:t>
            </a:r>
            <a:r>
              <a:rPr lang="en-US" sz="1000" dirty="0">
                <a:latin typeface="Calibri" pitchFamily="34" charset="0"/>
              </a:rPr>
              <a:t>, M.H., </a:t>
            </a:r>
            <a:r>
              <a:rPr lang="en-US" sz="1000" dirty="0" err="1">
                <a:latin typeface="Calibri" pitchFamily="34" charset="0"/>
              </a:rPr>
              <a:t>Penson</a:t>
            </a:r>
            <a:r>
              <a:rPr lang="en-US" sz="1000" dirty="0">
                <a:latin typeface="Calibri" pitchFamily="34" charset="0"/>
              </a:rPr>
              <a:t>, D.F., and </a:t>
            </a:r>
            <a:r>
              <a:rPr lang="en-US" sz="1000" dirty="0" err="1">
                <a:latin typeface="Calibri" pitchFamily="34" charset="0"/>
              </a:rPr>
              <a:t>Zietman</a:t>
            </a:r>
            <a:r>
              <a:rPr lang="en-US" sz="1000" dirty="0">
                <a:latin typeface="Calibri" pitchFamily="34" charset="0"/>
              </a:rPr>
              <a:t>, A.L. (2013) Early Detection </a:t>
            </a:r>
            <a:r>
              <a:rPr lang="en-US" sz="1000" dirty="0" smtClean="0">
                <a:latin typeface="Calibri" pitchFamily="34" charset="0"/>
              </a:rPr>
              <a:t>of </a:t>
            </a:r>
            <a:r>
              <a:rPr lang="en-US" sz="1000" dirty="0">
                <a:latin typeface="Calibri" pitchFamily="34" charset="0"/>
              </a:rPr>
              <a:t>Prostate Cancer: AUA Guideline. </a:t>
            </a:r>
            <a:r>
              <a:rPr lang="en-US" sz="1000" i="1" dirty="0">
                <a:latin typeface="Calibri" pitchFamily="34" charset="0"/>
              </a:rPr>
              <a:t>American Urological Association (AUA)</a:t>
            </a:r>
            <a:r>
              <a:rPr lang="en-US" sz="1000" dirty="0">
                <a:latin typeface="Calibri" pitchFamily="34" charset="0"/>
              </a:rPr>
              <a:t> </a:t>
            </a:r>
            <a:r>
              <a:rPr lang="en-US" sz="1000" i="1" dirty="0">
                <a:latin typeface="Calibri" pitchFamily="34" charset="0"/>
              </a:rPr>
              <a:t>Guideline</a:t>
            </a:r>
            <a:r>
              <a:rPr lang="en-US" sz="1000" dirty="0">
                <a:latin typeface="Calibri" pitchFamily="34" charset="0"/>
              </a:rPr>
              <a:t>. 1-28. </a:t>
            </a:r>
          </a:p>
          <a:p>
            <a:pPr marL="1044976" indent="-1044976">
              <a:lnSpc>
                <a:spcPct val="80000"/>
              </a:lnSpc>
              <a:spcBef>
                <a:spcPct val="20000"/>
              </a:spcBef>
            </a:pPr>
            <a:endParaRPr lang="en-US" sz="1000" dirty="0">
              <a:latin typeface="Calibri" pitchFamily="34" charset="0"/>
            </a:endParaRPr>
          </a:p>
          <a:p>
            <a:pPr>
              <a:lnSpc>
                <a:spcPct val="80000"/>
              </a:lnSpc>
              <a:spcBef>
                <a:spcPct val="20000"/>
              </a:spcBef>
            </a:pPr>
            <a:r>
              <a:rPr lang="en-US" sz="1000" dirty="0">
                <a:latin typeface="Calibri" pitchFamily="34" charset="0"/>
              </a:rPr>
              <a:t>3. </a:t>
            </a:r>
            <a:r>
              <a:rPr lang="en-US" sz="1000" dirty="0" err="1">
                <a:latin typeface="Calibri" pitchFamily="34" charset="0"/>
              </a:rPr>
              <a:t>Amin</a:t>
            </a:r>
            <a:r>
              <a:rPr lang="en-US" sz="1000" dirty="0">
                <a:latin typeface="Calibri" pitchFamily="34" charset="0"/>
              </a:rPr>
              <a:t>, M.B., Lin, D.W., Gore, J.L., </a:t>
            </a:r>
            <a:r>
              <a:rPr lang="en-US" sz="1000" dirty="0" err="1">
                <a:latin typeface="Calibri" pitchFamily="34" charset="0"/>
              </a:rPr>
              <a:t>Srigley</a:t>
            </a:r>
            <a:r>
              <a:rPr lang="en-US" sz="1000" dirty="0">
                <a:latin typeface="Calibri" pitchFamily="34" charset="0"/>
              </a:rPr>
              <a:t>, J.R., </a:t>
            </a:r>
            <a:r>
              <a:rPr lang="en-US" sz="1000" dirty="0" err="1">
                <a:latin typeface="Calibri" pitchFamily="34" charset="0"/>
              </a:rPr>
              <a:t>Samaratunga</a:t>
            </a:r>
            <a:r>
              <a:rPr lang="en-US" sz="1000" dirty="0">
                <a:latin typeface="Calibri" pitchFamily="34" charset="0"/>
              </a:rPr>
              <a:t>, H., </a:t>
            </a:r>
            <a:r>
              <a:rPr lang="en-US" sz="1000" dirty="0" err="1">
                <a:latin typeface="Calibri" pitchFamily="34" charset="0"/>
              </a:rPr>
              <a:t>Egevad</a:t>
            </a:r>
            <a:r>
              <a:rPr lang="en-US" sz="1000" dirty="0">
                <a:latin typeface="Calibri" pitchFamily="34" charset="0"/>
              </a:rPr>
              <a:t>, L., Rubin, M., </a:t>
            </a:r>
            <a:r>
              <a:rPr lang="en-US" sz="1000" dirty="0" err="1">
                <a:latin typeface="Calibri" pitchFamily="34" charset="0"/>
              </a:rPr>
              <a:t>Nacey</a:t>
            </a:r>
            <a:r>
              <a:rPr lang="en-US" sz="1000" dirty="0">
                <a:latin typeface="Calibri" pitchFamily="34" charset="0"/>
              </a:rPr>
              <a:t>, J., </a:t>
            </a:r>
            <a:r>
              <a:rPr lang="en-US" sz="1000" dirty="0" smtClean="0">
                <a:latin typeface="Calibri" pitchFamily="34" charset="0"/>
              </a:rPr>
              <a:t>Carter</a:t>
            </a:r>
            <a:r>
              <a:rPr lang="en-US" sz="1000" dirty="0">
                <a:latin typeface="Calibri" pitchFamily="34" charset="0"/>
              </a:rPr>
              <a:t>, B., Klotz, L., </a:t>
            </a:r>
            <a:r>
              <a:rPr lang="en-US" sz="1000" dirty="0" err="1">
                <a:latin typeface="Calibri" pitchFamily="34" charset="0"/>
              </a:rPr>
              <a:t>Snadler</a:t>
            </a:r>
            <a:r>
              <a:rPr lang="en-US" sz="1000" dirty="0">
                <a:latin typeface="Calibri" pitchFamily="34" charset="0"/>
              </a:rPr>
              <a:t>, H., </a:t>
            </a:r>
            <a:r>
              <a:rPr lang="en-US" sz="1000" dirty="0" err="1">
                <a:latin typeface="Calibri" pitchFamily="34" charset="0"/>
              </a:rPr>
              <a:t>Zietman</a:t>
            </a:r>
            <a:r>
              <a:rPr lang="en-US" sz="1000" dirty="0">
                <a:latin typeface="Calibri" pitchFamily="34" charset="0"/>
              </a:rPr>
              <a:t>, A.L., Holden, S., </a:t>
            </a:r>
            <a:r>
              <a:rPr lang="en-US" sz="1000" dirty="0" err="1">
                <a:latin typeface="Calibri" pitchFamily="34" charset="0"/>
              </a:rPr>
              <a:t>Montironi</a:t>
            </a:r>
            <a:r>
              <a:rPr lang="en-US" sz="1000" dirty="0">
                <a:latin typeface="Calibri" pitchFamily="34" charset="0"/>
              </a:rPr>
              <a:t>, R., </a:t>
            </a:r>
            <a:r>
              <a:rPr lang="en-US" sz="1000" dirty="0" err="1">
                <a:latin typeface="Calibri" pitchFamily="34" charset="0"/>
              </a:rPr>
              <a:t>Humphery</a:t>
            </a:r>
            <a:r>
              <a:rPr lang="en-US" sz="1000" dirty="0">
                <a:latin typeface="Calibri" pitchFamily="34" charset="0"/>
              </a:rPr>
              <a:t>, P.A., Evens, </a:t>
            </a:r>
            <a:r>
              <a:rPr lang="en-US" sz="1000" dirty="0" smtClean="0">
                <a:latin typeface="Calibri" pitchFamily="34" charset="0"/>
              </a:rPr>
              <a:t>A.J</a:t>
            </a:r>
            <a:r>
              <a:rPr lang="en-US" sz="1000" dirty="0">
                <a:latin typeface="Calibri" pitchFamily="34" charset="0"/>
              </a:rPr>
              <a:t>., Epstein, J.I., Delahunt, B., </a:t>
            </a:r>
            <a:r>
              <a:rPr lang="en-US" sz="1000" dirty="0" err="1">
                <a:latin typeface="Calibri" pitchFamily="34" charset="0"/>
              </a:rPr>
              <a:t>McKenney</a:t>
            </a:r>
            <a:r>
              <a:rPr lang="en-US" sz="1000" dirty="0">
                <a:latin typeface="Calibri" pitchFamily="34" charset="0"/>
              </a:rPr>
              <a:t>, J.K., </a:t>
            </a:r>
            <a:r>
              <a:rPr lang="en-US" sz="1000" dirty="0" err="1">
                <a:latin typeface="Calibri" pitchFamily="34" charset="0"/>
              </a:rPr>
              <a:t>Berney</a:t>
            </a:r>
            <a:r>
              <a:rPr lang="en-US" sz="1000" dirty="0">
                <a:latin typeface="Calibri" pitchFamily="34" charset="0"/>
              </a:rPr>
              <a:t>, D., Wheeler, T.M., </a:t>
            </a:r>
            <a:r>
              <a:rPr lang="en-US" sz="1000" dirty="0" err="1">
                <a:latin typeface="Calibri" pitchFamily="34" charset="0"/>
              </a:rPr>
              <a:t>Chinnaiyan</a:t>
            </a:r>
            <a:r>
              <a:rPr lang="en-US" sz="1000" dirty="0">
                <a:latin typeface="Calibri" pitchFamily="34" charset="0"/>
              </a:rPr>
              <a:t>, A.M., </a:t>
            </a:r>
            <a:r>
              <a:rPr lang="en-US" sz="1000" dirty="0" smtClean="0">
                <a:latin typeface="Calibri" pitchFamily="34" charset="0"/>
              </a:rPr>
              <a:t>True</a:t>
            </a:r>
            <a:r>
              <a:rPr lang="en-US" sz="1000" dirty="0">
                <a:latin typeface="Calibri" pitchFamily="34" charset="0"/>
              </a:rPr>
              <a:t>, L., Knudsen, </a:t>
            </a:r>
            <a:r>
              <a:rPr lang="en-US" sz="1000" dirty="0" err="1">
                <a:latin typeface="Calibri" pitchFamily="34" charset="0"/>
              </a:rPr>
              <a:t>B.,Hammond</a:t>
            </a:r>
            <a:r>
              <a:rPr lang="en-US" sz="1000" dirty="0">
                <a:latin typeface="Calibri" pitchFamily="34" charset="0"/>
              </a:rPr>
              <a:t>, E.H. (2014) Active Surveillance in Prostate Cancer Patients. </a:t>
            </a:r>
            <a:r>
              <a:rPr lang="en-US" sz="1000" i="1" dirty="0" smtClean="0">
                <a:latin typeface="Calibri" pitchFamily="34" charset="0"/>
              </a:rPr>
              <a:t>Arch </a:t>
            </a:r>
            <a:r>
              <a:rPr lang="en-US" sz="1000" i="1" dirty="0" err="1">
                <a:latin typeface="Calibri" pitchFamily="34" charset="0"/>
              </a:rPr>
              <a:t>Pathol</a:t>
            </a:r>
            <a:r>
              <a:rPr lang="en-US" sz="1000" i="1" dirty="0">
                <a:latin typeface="Calibri" pitchFamily="34" charset="0"/>
              </a:rPr>
              <a:t> Lab Med</a:t>
            </a:r>
            <a:r>
              <a:rPr lang="en-US" sz="1000" dirty="0">
                <a:latin typeface="Calibri" pitchFamily="34" charset="0"/>
              </a:rPr>
              <a:t> 138: 1387-1405</a:t>
            </a:r>
            <a:r>
              <a:rPr lang="en-US" sz="800" dirty="0">
                <a:latin typeface="Calibri" pitchFamily="34" charset="0"/>
              </a:rPr>
              <a:t>. </a:t>
            </a:r>
            <a:endParaRPr lang="en-US" sz="800" dirty="0"/>
          </a:p>
        </p:txBody>
      </p:sp>
      <p:sp>
        <p:nvSpPr>
          <p:cNvPr id="13317" name="Rectangle 19"/>
          <p:cNvSpPr>
            <a:spLocks noChangeArrowheads="1"/>
          </p:cNvSpPr>
          <p:nvPr/>
        </p:nvSpPr>
        <p:spPr bwMode="auto">
          <a:xfrm>
            <a:off x="17253857" y="8567057"/>
            <a:ext cx="9720943" cy="7772400"/>
          </a:xfrm>
          <a:prstGeom prst="rect">
            <a:avLst/>
          </a:prstGeom>
          <a:noFill/>
          <a:ln w="9525">
            <a:solidFill>
              <a:srgbClr val="000080"/>
            </a:solidFill>
            <a:miter lim="800000"/>
            <a:headEnd/>
            <a:tailEnd/>
          </a:ln>
        </p:spPr>
        <p:txBody>
          <a:bodyPr wrap="none" anchor="ctr"/>
          <a:lstStyle/>
          <a:p>
            <a:endParaRPr lang="en-US"/>
          </a:p>
        </p:txBody>
      </p:sp>
      <p:sp>
        <p:nvSpPr>
          <p:cNvPr id="13318" name="Rectangle 20"/>
          <p:cNvSpPr>
            <a:spLocks noChangeArrowheads="1"/>
          </p:cNvSpPr>
          <p:nvPr/>
        </p:nvSpPr>
        <p:spPr bwMode="auto">
          <a:xfrm>
            <a:off x="6139543" y="4893129"/>
            <a:ext cx="5290457" cy="5617029"/>
          </a:xfrm>
          <a:prstGeom prst="rect">
            <a:avLst/>
          </a:prstGeom>
          <a:noFill/>
          <a:ln w="9525">
            <a:solidFill>
              <a:srgbClr val="008000"/>
            </a:solidFill>
            <a:miter lim="800000"/>
            <a:headEnd/>
            <a:tailEnd/>
          </a:ln>
        </p:spPr>
        <p:txBody>
          <a:bodyPr wrap="none" anchor="ctr"/>
          <a:lstStyle/>
          <a:p>
            <a:endParaRPr lang="en-US"/>
          </a:p>
        </p:txBody>
      </p:sp>
      <p:sp>
        <p:nvSpPr>
          <p:cNvPr id="13319" name="Rectangle 21"/>
          <p:cNvSpPr>
            <a:spLocks noChangeArrowheads="1"/>
          </p:cNvSpPr>
          <p:nvPr/>
        </p:nvSpPr>
        <p:spPr bwMode="auto">
          <a:xfrm>
            <a:off x="6166757" y="10706100"/>
            <a:ext cx="5290457" cy="5617029"/>
          </a:xfrm>
          <a:prstGeom prst="rect">
            <a:avLst/>
          </a:prstGeom>
          <a:noFill/>
          <a:ln w="9525">
            <a:solidFill>
              <a:srgbClr val="008000"/>
            </a:solidFill>
            <a:miter lim="800000"/>
            <a:headEnd/>
            <a:tailEnd/>
          </a:ln>
        </p:spPr>
        <p:txBody>
          <a:bodyPr wrap="none" anchor="ctr"/>
          <a:lstStyle/>
          <a:p>
            <a:endParaRPr lang="en-US"/>
          </a:p>
        </p:txBody>
      </p:sp>
      <p:sp>
        <p:nvSpPr>
          <p:cNvPr id="13320" name="Rectangle 22"/>
          <p:cNvSpPr>
            <a:spLocks noChangeArrowheads="1"/>
          </p:cNvSpPr>
          <p:nvPr/>
        </p:nvSpPr>
        <p:spPr bwMode="auto">
          <a:xfrm>
            <a:off x="11691257" y="4893129"/>
            <a:ext cx="5290457" cy="5617029"/>
          </a:xfrm>
          <a:prstGeom prst="rect">
            <a:avLst/>
          </a:prstGeom>
          <a:noFill/>
          <a:ln w="9525">
            <a:solidFill>
              <a:srgbClr val="008000"/>
            </a:solidFill>
            <a:miter lim="800000"/>
            <a:headEnd/>
            <a:tailEnd/>
          </a:ln>
        </p:spPr>
        <p:txBody>
          <a:bodyPr wrap="none" anchor="ctr"/>
          <a:lstStyle/>
          <a:p>
            <a:pPr algn="ctr" defTabSz="783732"/>
            <a:endParaRPr lang="en-US" dirty="0"/>
          </a:p>
        </p:txBody>
      </p:sp>
      <p:sp>
        <p:nvSpPr>
          <p:cNvPr id="13321" name="Rectangle 23"/>
          <p:cNvSpPr>
            <a:spLocks noChangeArrowheads="1"/>
          </p:cNvSpPr>
          <p:nvPr/>
        </p:nvSpPr>
        <p:spPr bwMode="auto">
          <a:xfrm>
            <a:off x="11691257" y="10706100"/>
            <a:ext cx="5290457" cy="5617029"/>
          </a:xfrm>
          <a:prstGeom prst="rect">
            <a:avLst/>
          </a:prstGeom>
          <a:noFill/>
          <a:ln w="9525">
            <a:solidFill>
              <a:srgbClr val="008000"/>
            </a:solidFill>
            <a:miter lim="800000"/>
            <a:headEnd/>
            <a:tailEnd/>
          </a:ln>
        </p:spPr>
        <p:txBody>
          <a:bodyPr wrap="none" anchor="ctr"/>
          <a:lstStyle/>
          <a:p>
            <a:pPr algn="ctr" defTabSz="783732"/>
            <a:endParaRPr lang="en-US" dirty="0"/>
          </a:p>
        </p:txBody>
      </p:sp>
      <p:sp>
        <p:nvSpPr>
          <p:cNvPr id="13322" name="Rectangle 24"/>
          <p:cNvSpPr>
            <a:spLocks noChangeArrowheads="1"/>
          </p:cNvSpPr>
          <p:nvPr/>
        </p:nvSpPr>
        <p:spPr bwMode="auto">
          <a:xfrm>
            <a:off x="17237528" y="2754086"/>
            <a:ext cx="4963886" cy="5689147"/>
          </a:xfrm>
          <a:prstGeom prst="rect">
            <a:avLst/>
          </a:prstGeom>
          <a:noFill/>
          <a:ln w="9525">
            <a:solidFill>
              <a:srgbClr val="008000"/>
            </a:solidFill>
            <a:miter lim="800000"/>
            <a:headEnd/>
            <a:tailEnd/>
          </a:ln>
        </p:spPr>
        <p:txBody>
          <a:bodyPr wrap="none" anchor="ctr"/>
          <a:lstStyle/>
          <a:p>
            <a:pPr algn="ctr" defTabSz="783732"/>
            <a:endParaRPr lang="en-US" dirty="0"/>
          </a:p>
        </p:txBody>
      </p:sp>
      <p:sp>
        <p:nvSpPr>
          <p:cNvPr id="13323" name="Rectangle 21"/>
          <p:cNvSpPr>
            <a:spLocks noChangeArrowheads="1"/>
          </p:cNvSpPr>
          <p:nvPr/>
        </p:nvSpPr>
        <p:spPr bwMode="auto">
          <a:xfrm>
            <a:off x="6164035" y="2778579"/>
            <a:ext cx="10948307" cy="2024743"/>
          </a:xfrm>
          <a:prstGeom prst="rect">
            <a:avLst/>
          </a:prstGeom>
          <a:solidFill>
            <a:srgbClr val="CCFFFF"/>
          </a:solidFill>
          <a:ln w="28575">
            <a:solidFill>
              <a:srgbClr val="000080"/>
            </a:solidFill>
            <a:miter lim="800000"/>
            <a:headEnd/>
            <a:tailEnd/>
          </a:ln>
        </p:spPr>
        <p:txBody>
          <a:bodyPr wrap="none" anchor="ctr"/>
          <a:lstStyle/>
          <a:p>
            <a:endParaRPr lang="en-US"/>
          </a:p>
        </p:txBody>
      </p:sp>
      <p:sp>
        <p:nvSpPr>
          <p:cNvPr id="13324" name="Text Box 22"/>
          <p:cNvSpPr txBox="1">
            <a:spLocks noChangeArrowheads="1"/>
          </p:cNvSpPr>
          <p:nvPr/>
        </p:nvSpPr>
        <p:spPr bwMode="auto">
          <a:xfrm>
            <a:off x="6204857" y="2895600"/>
            <a:ext cx="10842171" cy="2027222"/>
          </a:xfrm>
          <a:prstGeom prst="rect">
            <a:avLst/>
          </a:prstGeom>
          <a:noFill/>
          <a:ln w="9525">
            <a:noFill/>
            <a:miter lim="800000"/>
            <a:headEnd/>
            <a:tailEnd/>
          </a:ln>
        </p:spPr>
        <p:txBody>
          <a:bodyPr>
            <a:spAutoFit/>
          </a:bodyPr>
          <a:lstStyle/>
          <a:p>
            <a:pPr defTabSz="783732">
              <a:lnSpc>
                <a:spcPct val="70000"/>
              </a:lnSpc>
            </a:pPr>
            <a:r>
              <a:rPr lang="en-US" sz="1500" b="1" u="sng" dirty="0">
                <a:solidFill>
                  <a:srgbClr val="000000"/>
                </a:solidFill>
                <a:ea typeface="MS Minngs"/>
                <a:cs typeface="Times New Roman" pitchFamily="18" charset="0"/>
              </a:rPr>
              <a:t>INTRODUCTION</a:t>
            </a:r>
            <a:r>
              <a:rPr lang="en-US" sz="1500" b="1" dirty="0" smtClean="0">
                <a:solidFill>
                  <a:srgbClr val="000000"/>
                </a:solidFill>
                <a:ea typeface="MS Minngs"/>
                <a:cs typeface="Times New Roman" pitchFamily="18" charset="0"/>
              </a:rPr>
              <a:t>:</a:t>
            </a:r>
            <a:r>
              <a:rPr lang="en-US" sz="1600" dirty="0" smtClean="0"/>
              <a:t> </a:t>
            </a:r>
          </a:p>
          <a:p>
            <a:pPr defTabSz="783732">
              <a:lnSpc>
                <a:spcPts val="600"/>
              </a:lnSpc>
            </a:pPr>
            <a:endParaRPr lang="en-US" sz="1600" dirty="0" smtClean="0"/>
          </a:p>
          <a:p>
            <a:pPr defTabSz="783732">
              <a:lnSpc>
                <a:spcPct val="70000"/>
              </a:lnSpc>
              <a:buFont typeface="Arial" pitchFamily="34" charset="0"/>
              <a:buChar char="•"/>
            </a:pPr>
            <a:r>
              <a:rPr lang="en-US" sz="1400" b="1" dirty="0" smtClean="0"/>
              <a:t>Solid tumor cancers such as prostate, kidney, and bladder cancers are generally diagnosed through a combination of blood tests and macroscopic imaging including x-ray, computer tomography (CT), magnetic resonance imaging (MRI), and ultrasound. These tools do not provide a clear cellular diagnostic or prognostic analysis of the disease.</a:t>
            </a:r>
          </a:p>
          <a:p>
            <a:pPr defTabSz="783732">
              <a:lnSpc>
                <a:spcPts val="1000"/>
              </a:lnSpc>
              <a:buFont typeface="Arial" pitchFamily="34" charset="0"/>
              <a:buChar char="•"/>
            </a:pPr>
            <a:endParaRPr lang="en-US" sz="1400" b="1" dirty="0" smtClean="0"/>
          </a:p>
          <a:p>
            <a:pPr defTabSz="783732">
              <a:lnSpc>
                <a:spcPct val="70000"/>
              </a:lnSpc>
              <a:buFont typeface="Arial" pitchFamily="34" charset="0"/>
              <a:buChar char="•"/>
            </a:pPr>
            <a:r>
              <a:rPr lang="en-US" sz="1400" b="1" dirty="0" smtClean="0"/>
              <a:t>Only when biopsy samples are imaged</a:t>
            </a:r>
            <a:r>
              <a:rPr lang="en-US" sz="1400" b="1" smtClean="0"/>
              <a:t>, is a </a:t>
            </a:r>
            <a:r>
              <a:rPr lang="en-US" sz="1400" b="1" dirty="0" smtClean="0"/>
              <a:t>microscopic cellular analysis possible. However, the current state-of-the-art does not consider the underlying biology of live biopsy cells, leaving an unclear diagnostic analysis.</a:t>
            </a:r>
          </a:p>
          <a:p>
            <a:pPr defTabSz="783732">
              <a:lnSpc>
                <a:spcPts val="1000"/>
              </a:lnSpc>
              <a:buFont typeface="Arial" pitchFamily="34" charset="0"/>
              <a:buChar char="•"/>
            </a:pPr>
            <a:endParaRPr lang="en-US" sz="1400" b="1" dirty="0" smtClean="0"/>
          </a:p>
          <a:p>
            <a:pPr defTabSz="783732">
              <a:lnSpc>
                <a:spcPct val="70000"/>
              </a:lnSpc>
              <a:buFont typeface="Arial" pitchFamily="34" charset="0"/>
              <a:buChar char="•"/>
            </a:pPr>
            <a:r>
              <a:rPr lang="en-US" sz="1400" b="1" dirty="0" smtClean="0"/>
              <a:t>Due to the lack of clear diagnostic tools, cancers of the prostate, kidney, and bladder are over diagnosed and over treated (1-3).</a:t>
            </a:r>
          </a:p>
          <a:p>
            <a:pPr defTabSz="783732">
              <a:lnSpc>
                <a:spcPts val="1000"/>
              </a:lnSpc>
              <a:buFont typeface="Arial" pitchFamily="34" charset="0"/>
              <a:buChar char="•"/>
            </a:pPr>
            <a:endParaRPr lang="en-US" sz="1400" b="1" dirty="0">
              <a:solidFill>
                <a:srgbClr val="000000"/>
              </a:solidFill>
              <a:ea typeface="MS Minngs"/>
              <a:cs typeface="Times New Roman" pitchFamily="18" charset="0"/>
            </a:endParaRPr>
          </a:p>
          <a:p>
            <a:pPr defTabSz="783732">
              <a:lnSpc>
                <a:spcPct val="70000"/>
              </a:lnSpc>
              <a:spcBef>
                <a:spcPct val="20000"/>
              </a:spcBef>
              <a:spcAft>
                <a:spcPts val="429"/>
              </a:spcAft>
              <a:buFont typeface="Arial" charset="0"/>
              <a:buChar char="•"/>
            </a:pPr>
            <a:r>
              <a:rPr lang="en-US" sz="1400" b="1" dirty="0">
                <a:solidFill>
                  <a:srgbClr val="000000"/>
                </a:solidFill>
                <a:ea typeface="MS Minngs"/>
                <a:cs typeface="Times New Roman" pitchFamily="18" charset="0"/>
              </a:rPr>
              <a:t>There is </a:t>
            </a:r>
            <a:r>
              <a:rPr lang="en-US" sz="1400" b="1" dirty="0" smtClean="0">
                <a:solidFill>
                  <a:srgbClr val="000000"/>
                </a:solidFill>
                <a:ea typeface="MS Minngs"/>
                <a:cs typeface="Times New Roman" pitchFamily="18" charset="0"/>
              </a:rPr>
              <a:t>an urgent need </a:t>
            </a:r>
            <a:r>
              <a:rPr lang="en-US" sz="1400" b="1" dirty="0">
                <a:solidFill>
                  <a:srgbClr val="000000"/>
                </a:solidFill>
                <a:ea typeface="MS Minngs"/>
                <a:cs typeface="Times New Roman" pitchFamily="18" charset="0"/>
              </a:rPr>
              <a:t>for quantifiable </a:t>
            </a:r>
            <a:r>
              <a:rPr lang="en-US" sz="1400" b="1" dirty="0" smtClean="0">
                <a:solidFill>
                  <a:srgbClr val="000000"/>
                </a:solidFill>
                <a:ea typeface="MS Minngs"/>
                <a:cs typeface="Times New Roman" pitchFamily="18" charset="0"/>
              </a:rPr>
              <a:t>&amp; </a:t>
            </a:r>
            <a:r>
              <a:rPr lang="en-US" sz="1400" b="1" dirty="0">
                <a:solidFill>
                  <a:srgbClr val="000000"/>
                </a:solidFill>
                <a:ea typeface="MS Minngs"/>
                <a:cs typeface="Times New Roman" pitchFamily="18" charset="0"/>
              </a:rPr>
              <a:t>actionable risk-stratification biomarkers for </a:t>
            </a:r>
            <a:r>
              <a:rPr lang="en-US" sz="1400" b="1" dirty="0" smtClean="0">
                <a:solidFill>
                  <a:srgbClr val="000000"/>
                </a:solidFill>
                <a:ea typeface="MS Minngs"/>
                <a:cs typeface="Times New Roman" pitchFamily="18" charset="0"/>
              </a:rPr>
              <a:t>prostate, kidney, and bladder cancer</a:t>
            </a:r>
            <a:r>
              <a:rPr lang="en-US" sz="1400" b="1" dirty="0" smtClean="0">
                <a:ea typeface="MS Minngs"/>
                <a:cs typeface="Times New Roman" pitchFamily="18" charset="0"/>
              </a:rPr>
              <a:t>.</a:t>
            </a:r>
            <a:endParaRPr lang="en-US" sz="1400" b="1" dirty="0">
              <a:ea typeface="MS Minngs"/>
              <a:cs typeface="Times New Roman" pitchFamily="18" charset="0"/>
            </a:endParaRPr>
          </a:p>
        </p:txBody>
      </p:sp>
      <p:sp>
        <p:nvSpPr>
          <p:cNvPr id="13325" name="Rectangle 24"/>
          <p:cNvSpPr>
            <a:spLocks noChangeArrowheads="1"/>
          </p:cNvSpPr>
          <p:nvPr/>
        </p:nvSpPr>
        <p:spPr bwMode="auto">
          <a:xfrm>
            <a:off x="22560642" y="2754086"/>
            <a:ext cx="9960428" cy="5689147"/>
          </a:xfrm>
          <a:prstGeom prst="rect">
            <a:avLst/>
          </a:prstGeom>
          <a:noFill/>
          <a:ln w="9525">
            <a:solidFill>
              <a:srgbClr val="008000"/>
            </a:solidFill>
            <a:miter lim="800000"/>
            <a:headEnd/>
            <a:tailEnd/>
          </a:ln>
        </p:spPr>
        <p:txBody>
          <a:bodyPr wrap="none" anchor="ctr"/>
          <a:lstStyle/>
          <a:p>
            <a:pPr algn="ctr" defTabSz="783732"/>
            <a:endParaRPr lang="en-US" dirty="0"/>
          </a:p>
        </p:txBody>
      </p:sp>
      <p:pic>
        <p:nvPicPr>
          <p:cNvPr id="13327" name="Picture 26" descr="ASCO-GU Figure 3 IV"/>
          <p:cNvPicPr>
            <a:picLocks noChangeAspect="1" noChangeArrowheads="1"/>
          </p:cNvPicPr>
          <p:nvPr/>
        </p:nvPicPr>
        <p:blipFill>
          <a:blip r:embed="rId2" cstate="print"/>
          <a:srcRect/>
          <a:stretch>
            <a:fillRect/>
          </a:stretch>
        </p:blipFill>
        <p:spPr bwMode="auto">
          <a:xfrm>
            <a:off x="11963399" y="4935311"/>
            <a:ext cx="4887685" cy="3421642"/>
          </a:xfrm>
          <a:prstGeom prst="rect">
            <a:avLst/>
          </a:prstGeom>
          <a:noFill/>
          <a:ln w="9525">
            <a:noFill/>
            <a:miter lim="800000"/>
            <a:headEnd/>
            <a:tailEnd/>
          </a:ln>
        </p:spPr>
      </p:pic>
      <p:pic>
        <p:nvPicPr>
          <p:cNvPr id="13328" name="Picture 27" descr="ASCO-GU Figure 4 IV"/>
          <p:cNvPicPr>
            <a:picLocks noChangeAspect="1" noChangeArrowheads="1"/>
          </p:cNvPicPr>
          <p:nvPr/>
        </p:nvPicPr>
        <p:blipFill>
          <a:blip r:embed="rId3" cstate="print"/>
          <a:srcRect l="6555" r="2324" b="1805"/>
          <a:stretch>
            <a:fillRect/>
          </a:stretch>
        </p:blipFill>
        <p:spPr bwMode="auto">
          <a:xfrm>
            <a:off x="12725400" y="10787743"/>
            <a:ext cx="3472543" cy="2831251"/>
          </a:xfrm>
          <a:prstGeom prst="rect">
            <a:avLst/>
          </a:prstGeom>
          <a:noFill/>
          <a:ln w="9525">
            <a:noFill/>
            <a:miter lim="800000"/>
            <a:headEnd/>
            <a:tailEnd/>
          </a:ln>
        </p:spPr>
      </p:pic>
      <p:pic>
        <p:nvPicPr>
          <p:cNvPr id="13329" name="Picture 28" descr="ASCO-GU Figure 5 IV"/>
          <p:cNvPicPr>
            <a:picLocks noChangeAspect="1" noChangeArrowheads="1"/>
          </p:cNvPicPr>
          <p:nvPr/>
        </p:nvPicPr>
        <p:blipFill>
          <a:blip r:embed="rId4" cstate="print"/>
          <a:srcRect t="5624" b="4375"/>
          <a:stretch>
            <a:fillRect/>
          </a:stretch>
        </p:blipFill>
        <p:spPr bwMode="auto">
          <a:xfrm>
            <a:off x="17498785" y="2884714"/>
            <a:ext cx="4506686" cy="3380014"/>
          </a:xfrm>
          <a:prstGeom prst="rect">
            <a:avLst/>
          </a:prstGeom>
          <a:noFill/>
          <a:ln w="9525">
            <a:noFill/>
            <a:miter lim="800000"/>
            <a:headEnd/>
            <a:tailEnd/>
          </a:ln>
        </p:spPr>
      </p:pic>
      <p:sp>
        <p:nvSpPr>
          <p:cNvPr id="13330" name="Text Box 32"/>
          <p:cNvSpPr txBox="1">
            <a:spLocks noChangeArrowheads="1"/>
          </p:cNvSpPr>
          <p:nvPr/>
        </p:nvSpPr>
        <p:spPr bwMode="auto">
          <a:xfrm>
            <a:off x="29451299" y="16139433"/>
            <a:ext cx="3226011" cy="307777"/>
          </a:xfrm>
          <a:prstGeom prst="rect">
            <a:avLst/>
          </a:prstGeom>
          <a:noFill/>
          <a:ln w="9525">
            <a:noFill/>
            <a:miter lim="800000"/>
            <a:headEnd/>
            <a:tailEnd/>
          </a:ln>
        </p:spPr>
        <p:txBody>
          <a:bodyPr wrap="none">
            <a:spAutoFit/>
          </a:bodyPr>
          <a:lstStyle/>
          <a:p>
            <a:pPr defTabSz="783732"/>
            <a:r>
              <a:rPr lang="en-US" sz="1400" b="1" dirty="0"/>
              <a:t>CONTACT:  INFO@CELLANYX.COM</a:t>
            </a:r>
          </a:p>
        </p:txBody>
      </p:sp>
      <p:sp>
        <p:nvSpPr>
          <p:cNvPr id="13332" name="TextBox 5"/>
          <p:cNvSpPr txBox="1">
            <a:spLocks noChangeArrowheads="1"/>
          </p:cNvSpPr>
          <p:nvPr/>
        </p:nvSpPr>
        <p:spPr bwMode="auto">
          <a:xfrm>
            <a:off x="6172200" y="8305800"/>
            <a:ext cx="5257800" cy="2246770"/>
          </a:xfrm>
          <a:prstGeom prst="rect">
            <a:avLst/>
          </a:prstGeom>
          <a:noFill/>
          <a:ln w="9525">
            <a:noFill/>
            <a:miter lim="800000"/>
            <a:headEnd/>
            <a:tailEnd/>
          </a:ln>
        </p:spPr>
        <p:txBody>
          <a:bodyPr>
            <a:spAutoFit/>
          </a:bodyPr>
          <a:lstStyle/>
          <a:p>
            <a:pPr algn="just" defTabSz="783732"/>
            <a:r>
              <a:rPr lang="en-US" sz="1400" b="1" dirty="0">
                <a:ea typeface="MS PGothic" pitchFamily="34" charset="-128"/>
              </a:rPr>
              <a:t>Novel diagnostic platform measures </a:t>
            </a:r>
            <a:r>
              <a:rPr lang="en-US" sz="1400" b="1" dirty="0" smtClean="0">
                <a:ea typeface="MS PGothic" pitchFamily="34" charset="-128"/>
              </a:rPr>
              <a:t>phenotypic (biophysical </a:t>
            </a:r>
            <a:r>
              <a:rPr lang="en-US" sz="1400" b="1" dirty="0">
                <a:ea typeface="MS PGothic" pitchFamily="34" charset="-128"/>
              </a:rPr>
              <a:t>and </a:t>
            </a:r>
            <a:r>
              <a:rPr lang="en-US" sz="1400" b="1" dirty="0" smtClean="0">
                <a:ea typeface="MS PGothic" pitchFamily="34" charset="-128"/>
              </a:rPr>
              <a:t>molecular) </a:t>
            </a:r>
            <a:r>
              <a:rPr lang="en-US" sz="1400" b="1" dirty="0">
                <a:ea typeface="MS PGothic" pitchFamily="34" charset="-128"/>
              </a:rPr>
              <a:t>biomarkers on live cells harvested from patient tumor samples. A) Flow diagram outlining the diagnostic process of fresh sample procurement, sample processing, biomarker measurement, algorithmic analysis and generation of predictive measurements. B) </a:t>
            </a:r>
            <a:r>
              <a:rPr lang="en-US" sz="1400" b="1" dirty="0" smtClean="0">
                <a:ea typeface="MS PGothic" pitchFamily="34" charset="-128"/>
              </a:rPr>
              <a:t>Biophysical </a:t>
            </a:r>
            <a:r>
              <a:rPr lang="en-US" sz="1400" b="1" dirty="0">
                <a:ea typeface="MS PGothic" pitchFamily="34" charset="-128"/>
              </a:rPr>
              <a:t>and </a:t>
            </a:r>
            <a:r>
              <a:rPr lang="en-US" sz="1400" b="1" dirty="0" smtClean="0">
                <a:ea typeface="MS PGothic" pitchFamily="34" charset="-128"/>
              </a:rPr>
              <a:t>molecular biomarkers </a:t>
            </a:r>
            <a:r>
              <a:rPr lang="en-US" sz="1400" b="1" dirty="0">
                <a:ea typeface="MS PGothic" pitchFamily="34" charset="-128"/>
              </a:rPr>
              <a:t>are measured on live and subsequently fixed samples. C) Diagram of example biomarkers measured with single cell resolution. </a:t>
            </a:r>
          </a:p>
        </p:txBody>
      </p:sp>
      <p:sp>
        <p:nvSpPr>
          <p:cNvPr id="13333" name="TextBox 6"/>
          <p:cNvSpPr txBox="1">
            <a:spLocks noChangeArrowheads="1"/>
          </p:cNvSpPr>
          <p:nvPr/>
        </p:nvSpPr>
        <p:spPr bwMode="auto">
          <a:xfrm>
            <a:off x="11797393" y="8305800"/>
            <a:ext cx="5053693" cy="2031325"/>
          </a:xfrm>
          <a:prstGeom prst="rect">
            <a:avLst/>
          </a:prstGeom>
          <a:noFill/>
          <a:ln w="9525">
            <a:noFill/>
            <a:miter lim="800000"/>
            <a:headEnd/>
            <a:tailEnd/>
          </a:ln>
        </p:spPr>
        <p:txBody>
          <a:bodyPr>
            <a:spAutoFit/>
          </a:bodyPr>
          <a:lstStyle/>
          <a:p>
            <a:pPr algn="just" defTabSz="783732"/>
            <a:r>
              <a:rPr lang="en-US" sz="1400" b="1" dirty="0">
                <a:ea typeface="MS PGothic" pitchFamily="34" charset="-128"/>
              </a:rPr>
              <a:t>Live cells are harvested from </a:t>
            </a:r>
            <a:r>
              <a:rPr lang="en-US" sz="1400" b="1" dirty="0" smtClean="0">
                <a:ea typeface="MS PGothic" pitchFamily="34" charset="-128"/>
              </a:rPr>
              <a:t>fresh samples</a:t>
            </a:r>
            <a:r>
              <a:rPr lang="en-US" sz="1400" b="1" dirty="0">
                <a:ea typeface="MS PGothic" pitchFamily="34" charset="-128"/>
              </a:rPr>
              <a:t>. A) Biopsy/surgical samples are collected and processed into single cell cultures. B) Extracellular matrix (ECM) formulations are used to produce a permissive environment for cell survival. </a:t>
            </a:r>
            <a:r>
              <a:rPr lang="en-US" sz="1400" b="1" dirty="0">
                <a:solidFill>
                  <a:srgbClr val="000000"/>
                </a:solidFill>
                <a:ea typeface="MS PGothic" pitchFamily="34" charset="-128"/>
              </a:rPr>
              <a:t>C) Microfluidic device, used in conjunction with ECM to promote cell survival, automates and standardizes biomarker measurement. D) Growth curve of cells derived from patient sample shows cells are available for analysis on day 2. </a:t>
            </a:r>
            <a:r>
              <a:rPr lang="en-US" sz="1400" b="1" dirty="0">
                <a:ea typeface="MS PGothic" pitchFamily="34" charset="-128"/>
              </a:rPr>
              <a:t> </a:t>
            </a:r>
          </a:p>
        </p:txBody>
      </p:sp>
      <p:sp>
        <p:nvSpPr>
          <p:cNvPr id="13334" name="Rectangle 1"/>
          <p:cNvSpPr>
            <a:spLocks noChangeArrowheads="1"/>
          </p:cNvSpPr>
          <p:nvPr/>
        </p:nvSpPr>
        <p:spPr bwMode="auto">
          <a:xfrm>
            <a:off x="11887200" y="13629144"/>
            <a:ext cx="4833257" cy="2677656"/>
          </a:xfrm>
          <a:prstGeom prst="rect">
            <a:avLst/>
          </a:prstGeom>
          <a:noFill/>
          <a:ln w="9525">
            <a:noFill/>
            <a:miter lim="800000"/>
            <a:headEnd/>
            <a:tailEnd/>
          </a:ln>
        </p:spPr>
        <p:txBody>
          <a:bodyPr>
            <a:spAutoFit/>
          </a:bodyPr>
          <a:lstStyle/>
          <a:p>
            <a:pPr algn="just" defTabSz="783732"/>
            <a:r>
              <a:rPr lang="en-US" sz="1400" b="1" dirty="0">
                <a:ea typeface="MS PGothic" pitchFamily="34" charset="-128"/>
              </a:rPr>
              <a:t>Phenotypic, biophysical, and molecular biomarkers are measured in a standardized microfluidic environment. A) Cell growth chamber coated with ECM. Biomarkers measured include B) cell adhesion rate to device substrate, C) cellular morphology, D) rate of cell spreading on substrate, E) rapid dynamics of the membrane surface, F,G,H) expression, localization, and </a:t>
            </a:r>
            <a:r>
              <a:rPr lang="en-US" sz="1400" b="1" dirty="0" err="1">
                <a:ea typeface="MS PGothic" pitchFamily="34" charset="-128"/>
              </a:rPr>
              <a:t>phosphorylation</a:t>
            </a:r>
            <a:r>
              <a:rPr lang="en-US" sz="1400" b="1" dirty="0">
                <a:ea typeface="MS PGothic" pitchFamily="34" charset="-128"/>
              </a:rPr>
              <a:t> state of </a:t>
            </a:r>
            <a:r>
              <a:rPr lang="en-US" sz="1400" b="1" dirty="0" err="1">
                <a:ea typeface="MS PGothic" pitchFamily="34" charset="-128"/>
              </a:rPr>
              <a:t>subcellular</a:t>
            </a:r>
            <a:r>
              <a:rPr lang="en-US" sz="1400" b="1" dirty="0">
                <a:ea typeface="MS PGothic" pitchFamily="34" charset="-128"/>
              </a:rPr>
              <a:t> protein complexes and individual proteins, I) and metabolic activity. 20x DIC and 40x fluorescence images were measured via a standard automated fluorescent  microscope</a:t>
            </a:r>
          </a:p>
        </p:txBody>
      </p:sp>
      <p:sp>
        <p:nvSpPr>
          <p:cNvPr id="13335" name="TextBox 5"/>
          <p:cNvSpPr txBox="1">
            <a:spLocks noChangeArrowheads="1"/>
          </p:cNvSpPr>
          <p:nvPr/>
        </p:nvSpPr>
        <p:spPr bwMode="auto">
          <a:xfrm>
            <a:off x="17384485" y="6373586"/>
            <a:ext cx="4784271" cy="2031325"/>
          </a:xfrm>
          <a:prstGeom prst="rect">
            <a:avLst/>
          </a:prstGeom>
          <a:noFill/>
          <a:ln w="9525">
            <a:noFill/>
            <a:miter lim="800000"/>
            <a:headEnd/>
            <a:tailEnd/>
          </a:ln>
        </p:spPr>
        <p:txBody>
          <a:bodyPr>
            <a:spAutoFit/>
          </a:bodyPr>
          <a:lstStyle/>
          <a:p>
            <a:pPr algn="just" defTabSz="783732"/>
            <a:r>
              <a:rPr lang="en-US" sz="1400" b="1" dirty="0">
                <a:ea typeface="MS PGothic" pitchFamily="34" charset="-128"/>
              </a:rPr>
              <a:t>Machine vision algorithms are used to identify and track individual cell</a:t>
            </a:r>
            <a:r>
              <a:rPr lang="en-US" altLang="en-US" sz="1400" b="1" dirty="0">
                <a:ea typeface="MS PGothic" pitchFamily="34" charset="-128"/>
              </a:rPr>
              <a:t>’</a:t>
            </a:r>
            <a:r>
              <a:rPr lang="en-US" sz="1400" b="1" dirty="0">
                <a:ea typeface="MS PGothic" pitchFamily="34" charset="-128"/>
              </a:rPr>
              <a:t>s biomarkers. A) Cells are identified and tagged with unique IDs B) Cell location is tracked over time. C) Cells’ spreading dynamics are tracked automatically. D) Membrane fluctuations are measured to capture cytoskeletal dynamics. E) </a:t>
            </a:r>
            <a:r>
              <a:rPr lang="en-US" sz="1400" b="1" dirty="0" err="1">
                <a:ea typeface="MS PGothic" pitchFamily="34" charset="-128"/>
              </a:rPr>
              <a:t>Subcellular</a:t>
            </a:r>
            <a:r>
              <a:rPr lang="en-US" sz="1400" b="1" dirty="0">
                <a:ea typeface="MS PGothic" pitchFamily="34" charset="-128"/>
              </a:rPr>
              <a:t> protein complexes and protein activation states are automatically identified and measured on fixed, fluorescently stained cells.</a:t>
            </a:r>
          </a:p>
        </p:txBody>
      </p:sp>
      <p:sp>
        <p:nvSpPr>
          <p:cNvPr id="13336" name="Rectangle 1"/>
          <p:cNvSpPr>
            <a:spLocks noChangeArrowheads="1"/>
          </p:cNvSpPr>
          <p:nvPr/>
        </p:nvSpPr>
        <p:spPr bwMode="auto">
          <a:xfrm>
            <a:off x="22650450" y="6642318"/>
            <a:ext cx="9805307" cy="1815882"/>
          </a:xfrm>
          <a:prstGeom prst="rect">
            <a:avLst/>
          </a:prstGeom>
          <a:noFill/>
          <a:ln w="9525">
            <a:noFill/>
            <a:miter lim="800000"/>
            <a:headEnd/>
            <a:tailEnd/>
          </a:ln>
        </p:spPr>
        <p:txBody>
          <a:bodyPr>
            <a:spAutoFit/>
          </a:bodyPr>
          <a:lstStyle/>
          <a:p>
            <a:pPr algn="just" defTabSz="783732"/>
            <a:r>
              <a:rPr lang="en-US" sz="1400" b="1" dirty="0">
                <a:ea typeface="MS PGothic" pitchFamily="34" charset="-128"/>
              </a:rPr>
              <a:t>Cellanyx's Machine Learning algorithm has the ability to process multiple biomarkers and accurately predict various pathological outcomes. (A) A set of biomarkers measured for each cell in a patient are input to (B) Cellanyx's machine learning algorithm that generates multiple decision trees stratifying cells of a negative patient from cells of a positive patient for a given pathological outcome. The decision trees are weighted to optimize algorithm accuracy. (C) A representative plot demonstrating stratification among negative and positive cells utilizing combinations of biomarkers as described by the decision trees. Patient level results are obtained by summarizing cell level results into (D) A (representative) plot demonstrating stratification of patients for a given predicted pathology finding. </a:t>
            </a:r>
          </a:p>
        </p:txBody>
      </p:sp>
      <p:sp>
        <p:nvSpPr>
          <p:cNvPr id="13337" name="Text Box 35"/>
          <p:cNvSpPr txBox="1">
            <a:spLocks noChangeArrowheads="1"/>
          </p:cNvSpPr>
          <p:nvPr/>
        </p:nvSpPr>
        <p:spPr bwMode="auto">
          <a:xfrm>
            <a:off x="26885900" y="16138723"/>
            <a:ext cx="2600392" cy="307777"/>
          </a:xfrm>
          <a:prstGeom prst="rect">
            <a:avLst/>
          </a:prstGeom>
          <a:noFill/>
          <a:ln w="9525">
            <a:noFill/>
            <a:miter lim="800000"/>
            <a:headEnd/>
            <a:tailEnd/>
          </a:ln>
        </p:spPr>
        <p:txBody>
          <a:bodyPr wrap="none">
            <a:spAutoFit/>
          </a:bodyPr>
          <a:lstStyle/>
          <a:p>
            <a:pPr defTabSz="783732"/>
            <a:r>
              <a:rPr lang="en-US" sz="1400" b="1" dirty="0"/>
              <a:t>*  Cellanyx Diagnostics, LLC</a:t>
            </a:r>
          </a:p>
        </p:txBody>
      </p:sp>
      <p:sp>
        <p:nvSpPr>
          <p:cNvPr id="13338" name="Rectangle 34"/>
          <p:cNvSpPr>
            <a:spLocks noChangeArrowheads="1"/>
          </p:cNvSpPr>
          <p:nvPr/>
        </p:nvSpPr>
        <p:spPr bwMode="auto">
          <a:xfrm>
            <a:off x="27050999" y="8636570"/>
            <a:ext cx="5470071" cy="5278367"/>
          </a:xfrm>
          <a:prstGeom prst="rect">
            <a:avLst/>
          </a:prstGeom>
          <a:noFill/>
          <a:ln w="9525">
            <a:solidFill>
              <a:srgbClr val="000080"/>
            </a:solidFill>
            <a:miter lim="800000"/>
            <a:headEnd/>
            <a:tailEnd/>
          </a:ln>
        </p:spPr>
        <p:txBody>
          <a:bodyPr wrap="square" anchor="ctr">
            <a:spAutoFit/>
          </a:bodyPr>
          <a:lstStyle/>
          <a:p>
            <a:r>
              <a:rPr lang="en-US" sz="2100" b="1" dirty="0"/>
              <a:t>Conclusion</a:t>
            </a:r>
          </a:p>
          <a:p>
            <a:pPr>
              <a:buFontTx/>
              <a:buChar char="•"/>
            </a:pPr>
            <a:endParaRPr lang="en-US" sz="700" b="1" dirty="0"/>
          </a:p>
          <a:p>
            <a:pPr>
              <a:buFontTx/>
              <a:buChar char="•"/>
            </a:pPr>
            <a:r>
              <a:rPr lang="en-US" sz="1400" b="1" dirty="0"/>
              <a:t>Proprietary* phenotypic </a:t>
            </a:r>
            <a:r>
              <a:rPr lang="en-US" sz="1400" b="1" dirty="0" smtClean="0"/>
              <a:t>(biophysical and molecular) biomarker </a:t>
            </a:r>
            <a:r>
              <a:rPr lang="en-US" sz="1400" b="1" dirty="0"/>
              <a:t>panel in living cells obtained from fresh tumor tissue is strongly predictive of</a:t>
            </a:r>
            <a:r>
              <a:rPr lang="en-US" sz="1400" b="1" dirty="0" smtClean="0"/>
              <a:t> adverse pathology after radical </a:t>
            </a:r>
            <a:r>
              <a:rPr lang="en-US" sz="1400" b="1" dirty="0"/>
              <a:t>prostatectomy (RP) specimens.  </a:t>
            </a:r>
            <a:endParaRPr lang="en-US" sz="1400" dirty="0"/>
          </a:p>
          <a:p>
            <a:pPr>
              <a:buFontTx/>
              <a:buChar char="•"/>
            </a:pPr>
            <a:endParaRPr lang="en-US" sz="700" dirty="0"/>
          </a:p>
          <a:p>
            <a:pPr>
              <a:buFontTx/>
              <a:buChar char="•"/>
            </a:pPr>
            <a:r>
              <a:rPr lang="en-US" sz="1400" b="1" dirty="0"/>
              <a:t>Proprietary* predictive metrics, </a:t>
            </a:r>
            <a:r>
              <a:rPr lang="en-US" sz="1400" b="1" dirty="0" smtClean="0"/>
              <a:t>GAPP, LAPP </a:t>
            </a:r>
            <a:r>
              <a:rPr lang="en-US" sz="1400" b="1" dirty="0"/>
              <a:t>and </a:t>
            </a:r>
            <a:r>
              <a:rPr lang="en-US" sz="1400" b="1" dirty="0" smtClean="0"/>
              <a:t>MAPP, </a:t>
            </a:r>
            <a:r>
              <a:rPr lang="en-US" sz="1400" b="1" dirty="0"/>
              <a:t>differentiate prostate cancer patients with low and intermediate grade disease </a:t>
            </a:r>
            <a:r>
              <a:rPr lang="en-US" sz="1400" b="1" dirty="0" smtClean="0"/>
              <a:t>based on </a:t>
            </a:r>
            <a:r>
              <a:rPr lang="en-US" sz="1400" b="1" dirty="0"/>
              <a:t>tumor behavior.</a:t>
            </a:r>
            <a:endParaRPr lang="en-US" sz="1400" dirty="0"/>
          </a:p>
          <a:p>
            <a:pPr>
              <a:buFontTx/>
              <a:buChar char="•"/>
            </a:pPr>
            <a:endParaRPr lang="en-US" sz="700" dirty="0"/>
          </a:p>
          <a:p>
            <a:pPr>
              <a:buFontTx/>
              <a:buChar char="•"/>
            </a:pPr>
            <a:r>
              <a:rPr lang="en-US" sz="1400" b="1" dirty="0">
                <a:cs typeface="Times New Roman" pitchFamily="18" charset="0"/>
              </a:rPr>
              <a:t>Proprietary* biomarkers were predictive of adverse pathologic findings in RP specimens. </a:t>
            </a:r>
            <a:r>
              <a:rPr lang="en-US" sz="1400" b="1" dirty="0" smtClean="0">
                <a:cs typeface="Times New Roman" pitchFamily="18" charset="0"/>
              </a:rPr>
              <a:t>LAPP </a:t>
            </a:r>
            <a:r>
              <a:rPr lang="en-US" sz="1400" b="1" dirty="0">
                <a:cs typeface="Times New Roman" pitchFamily="18" charset="0"/>
              </a:rPr>
              <a:t>was predictive of tumor burden and </a:t>
            </a:r>
            <a:r>
              <a:rPr lang="en-US" sz="1400" b="1" dirty="0" smtClean="0">
                <a:cs typeface="Times New Roman" pitchFamily="18" charset="0"/>
              </a:rPr>
              <a:t>MAPP </a:t>
            </a:r>
            <a:r>
              <a:rPr lang="en-US" sz="1400" b="1" dirty="0">
                <a:cs typeface="Times New Roman" pitchFamily="18" charset="0"/>
              </a:rPr>
              <a:t>of metastatic potential</a:t>
            </a:r>
            <a:r>
              <a:rPr lang="en-US" sz="1400" b="1" dirty="0"/>
              <a:t>.</a:t>
            </a:r>
          </a:p>
          <a:p>
            <a:pPr>
              <a:buFontTx/>
              <a:buChar char="•"/>
            </a:pPr>
            <a:endParaRPr lang="en-US" sz="700" dirty="0"/>
          </a:p>
          <a:p>
            <a:pPr>
              <a:buFontTx/>
              <a:buChar char="•"/>
            </a:pPr>
            <a:r>
              <a:rPr lang="en-US" sz="1400" b="1" dirty="0"/>
              <a:t>This novel quantitative and actionable phenotypic biomarker panel  has potential utility in risk stratification</a:t>
            </a:r>
            <a:r>
              <a:rPr lang="en-US" sz="1400" b="1" dirty="0" smtClean="0"/>
              <a:t> and predict adverse pathology from biopsies that do not contain tumor.. </a:t>
            </a:r>
            <a:endParaRPr lang="en-US" sz="1400" dirty="0"/>
          </a:p>
          <a:p>
            <a:pPr>
              <a:buFontTx/>
              <a:buChar char="•"/>
            </a:pPr>
            <a:endParaRPr lang="en-US" sz="700" dirty="0"/>
          </a:p>
          <a:p>
            <a:pPr>
              <a:buFontTx/>
              <a:buChar char="•"/>
            </a:pPr>
            <a:r>
              <a:rPr lang="en-US" sz="1400" b="1" dirty="0"/>
              <a:t>This </a:t>
            </a:r>
            <a:r>
              <a:rPr lang="en-US" sz="1400" b="1" dirty="0" smtClean="0"/>
              <a:t> extended proof </a:t>
            </a:r>
            <a:r>
              <a:rPr lang="en-US" sz="1400" b="1" dirty="0"/>
              <a:t>of concept</a:t>
            </a:r>
            <a:r>
              <a:rPr lang="en-US" sz="1400" b="1" dirty="0" smtClean="0"/>
              <a:t> clinical study </a:t>
            </a:r>
            <a:r>
              <a:rPr lang="en-US" sz="1400" b="1" dirty="0"/>
              <a:t>in prostate cancer  strongly supports future  risk stratification validation studies in  prostate cancer as well as other tumors (</a:t>
            </a:r>
            <a:r>
              <a:rPr lang="en-US" sz="1400" b="1" dirty="0" err="1"/>
              <a:t>genito</a:t>
            </a:r>
            <a:r>
              <a:rPr lang="en-US" sz="1400" b="1" dirty="0"/>
              <a:t>-urinary and other).</a:t>
            </a:r>
            <a:endParaRPr lang="en-US" sz="1400" dirty="0"/>
          </a:p>
          <a:p>
            <a:pPr>
              <a:buFontTx/>
              <a:buChar char="•"/>
            </a:pPr>
            <a:endParaRPr lang="en-US" sz="800" dirty="0"/>
          </a:p>
          <a:p>
            <a:pPr>
              <a:buFontTx/>
              <a:buChar char="•"/>
            </a:pPr>
            <a:r>
              <a:rPr lang="en-US" sz="1400" b="1" dirty="0"/>
              <a:t>Biomarker platform is </a:t>
            </a:r>
            <a:r>
              <a:rPr lang="en-US" sz="1400" b="1" dirty="0" smtClean="0"/>
              <a:t> applicable  to predicting adverse pathologies in bladder and kidney samples.</a:t>
            </a:r>
            <a:endParaRPr lang="en-US" sz="1400" dirty="0"/>
          </a:p>
          <a:p>
            <a:pPr eaLnBrk="0" hangingPunct="0">
              <a:buFontTx/>
              <a:buChar char="•"/>
            </a:pPr>
            <a:endParaRPr lang="en-US" sz="700" dirty="0"/>
          </a:p>
        </p:txBody>
      </p:sp>
      <p:sp>
        <p:nvSpPr>
          <p:cNvPr id="13340" name="Text Box 74"/>
          <p:cNvSpPr txBox="1">
            <a:spLocks noChangeArrowheads="1"/>
          </p:cNvSpPr>
          <p:nvPr/>
        </p:nvSpPr>
        <p:spPr bwMode="auto">
          <a:xfrm>
            <a:off x="17683842" y="15087600"/>
            <a:ext cx="184666" cy="246221"/>
          </a:xfrm>
          <a:prstGeom prst="rect">
            <a:avLst/>
          </a:prstGeom>
          <a:noFill/>
          <a:ln w="9525">
            <a:noFill/>
            <a:miter lim="800000"/>
            <a:headEnd/>
            <a:tailEnd/>
          </a:ln>
        </p:spPr>
        <p:txBody>
          <a:bodyPr wrap="none">
            <a:spAutoFit/>
          </a:bodyPr>
          <a:lstStyle/>
          <a:p>
            <a:pPr defTabSz="783732"/>
            <a:endParaRPr lang="en-US" sz="1000" b="1" dirty="0"/>
          </a:p>
        </p:txBody>
      </p:sp>
      <p:pic>
        <p:nvPicPr>
          <p:cNvPr id="13343" name="Picture 45" descr="ASCO-GU Clinical Results titles"/>
          <p:cNvPicPr>
            <a:picLocks noChangeAspect="1" noChangeArrowheads="1"/>
          </p:cNvPicPr>
          <p:nvPr/>
        </p:nvPicPr>
        <p:blipFill>
          <a:blip r:embed="rId5" cstate="print"/>
          <a:srcRect l="5769" t="28571" r="5769" b="21429"/>
          <a:stretch>
            <a:fillRect/>
          </a:stretch>
        </p:blipFill>
        <p:spPr bwMode="auto">
          <a:xfrm>
            <a:off x="22326600" y="8595633"/>
            <a:ext cx="3004457" cy="457200"/>
          </a:xfrm>
          <a:prstGeom prst="rect">
            <a:avLst/>
          </a:prstGeom>
          <a:noFill/>
          <a:ln w="9525">
            <a:noFill/>
            <a:miter lim="800000"/>
            <a:headEnd/>
            <a:tailEnd/>
          </a:ln>
        </p:spPr>
      </p:pic>
      <p:sp>
        <p:nvSpPr>
          <p:cNvPr id="40" name="TextBox 39"/>
          <p:cNvSpPr txBox="1"/>
          <p:nvPr/>
        </p:nvSpPr>
        <p:spPr>
          <a:xfrm>
            <a:off x="17373600" y="16091356"/>
            <a:ext cx="4953000" cy="215444"/>
          </a:xfrm>
          <a:prstGeom prst="rect">
            <a:avLst/>
          </a:prstGeom>
          <a:noFill/>
        </p:spPr>
        <p:txBody>
          <a:bodyPr wrap="square" rtlCol="0">
            <a:spAutoFit/>
          </a:bodyPr>
          <a:lstStyle/>
          <a:p>
            <a:r>
              <a:rPr lang="en-US" sz="800" dirty="0" smtClean="0"/>
              <a:t>Note that not every sample tested had the same pathology data.</a:t>
            </a:r>
            <a:endParaRPr lang="en-US" sz="800" dirty="0"/>
          </a:p>
        </p:txBody>
      </p:sp>
      <p:pic>
        <p:nvPicPr>
          <p:cNvPr id="43" name="Picture 42" descr="Live cell process.jpg"/>
          <p:cNvPicPr>
            <a:picLocks noChangeAspect="1"/>
          </p:cNvPicPr>
          <p:nvPr/>
        </p:nvPicPr>
        <p:blipFill>
          <a:blip r:embed="rId6" cstate="print"/>
          <a:stretch>
            <a:fillRect/>
          </a:stretch>
        </p:blipFill>
        <p:spPr>
          <a:xfrm>
            <a:off x="6400800" y="4931735"/>
            <a:ext cx="4648200" cy="3221100"/>
          </a:xfrm>
          <a:prstGeom prst="rect">
            <a:avLst/>
          </a:prstGeom>
        </p:spPr>
      </p:pic>
      <p:pic>
        <p:nvPicPr>
          <p:cNvPr id="44" name="Picture 43" descr="machine learning.jpg"/>
          <p:cNvPicPr>
            <a:picLocks noChangeAspect="1"/>
          </p:cNvPicPr>
          <p:nvPr/>
        </p:nvPicPr>
        <p:blipFill>
          <a:blip r:embed="rId7" cstate="print"/>
          <a:srcRect t="1957" b="216"/>
          <a:stretch>
            <a:fillRect/>
          </a:stretch>
        </p:blipFill>
        <p:spPr>
          <a:xfrm>
            <a:off x="23012400" y="2819400"/>
            <a:ext cx="9093708" cy="3886200"/>
          </a:xfrm>
          <a:prstGeom prst="rect">
            <a:avLst/>
          </a:prstGeom>
        </p:spPr>
      </p:pic>
      <p:sp>
        <p:nvSpPr>
          <p:cNvPr id="48" name="TextBox 47"/>
          <p:cNvSpPr txBox="1"/>
          <p:nvPr/>
        </p:nvSpPr>
        <p:spPr>
          <a:xfrm>
            <a:off x="6165396" y="13333095"/>
            <a:ext cx="5350329" cy="2954655"/>
          </a:xfrm>
          <a:prstGeom prst="rect">
            <a:avLst/>
          </a:prstGeom>
          <a:noFill/>
        </p:spPr>
        <p:txBody>
          <a:bodyPr wrap="square" rtlCol="0">
            <a:spAutoFit/>
          </a:bodyPr>
          <a:lstStyle/>
          <a:p>
            <a:r>
              <a:rPr lang="en-US" sz="1200" b="1" dirty="0" smtClean="0"/>
              <a:t>The goal of this blinded study was to demonstrate proof of principle and complete analytical validation of a diagnostic platform in prostate cancer. Further, an exploratory study was performed in kidney and bladder samples to test the platform as a diagnostic in these indications.</a:t>
            </a:r>
          </a:p>
          <a:p>
            <a:pPr>
              <a:lnSpc>
                <a:spcPts val="600"/>
              </a:lnSpc>
              <a:spcBef>
                <a:spcPts val="0"/>
              </a:spcBef>
            </a:pPr>
            <a:endParaRPr lang="en-US" sz="1200" b="1" dirty="0" smtClean="0"/>
          </a:p>
          <a:p>
            <a:r>
              <a:rPr lang="en-US" sz="1100" b="1" dirty="0" smtClean="0"/>
              <a:t>To accomplish these goals, Cellanyx:</a:t>
            </a:r>
          </a:p>
          <a:p>
            <a:pPr marL="228600" indent="-228600"/>
            <a:r>
              <a:rPr lang="en-US" sz="1100" b="1" dirty="0" smtClean="0"/>
              <a:t>1. Collaborated with six clinical sites across the United States.</a:t>
            </a:r>
          </a:p>
          <a:p>
            <a:pPr marL="228600" indent="-228600"/>
            <a:r>
              <a:rPr lang="en-US" sz="1100" b="1" dirty="0" smtClean="0"/>
              <a:t>2. Obtained patient informed consent and institutional review board approval.</a:t>
            </a:r>
          </a:p>
          <a:p>
            <a:pPr marL="228600" indent="-228600"/>
            <a:r>
              <a:rPr lang="en-US" sz="1100" b="1" dirty="0" smtClean="0"/>
              <a:t>3. Procured samples from excised radical prostatectomy </a:t>
            </a:r>
            <a:r>
              <a:rPr lang="en-US" sz="1100" b="1" dirty="0"/>
              <a:t>(</a:t>
            </a:r>
            <a:r>
              <a:rPr lang="en-US" sz="1100" b="1" dirty="0" smtClean="0"/>
              <a:t>n=200), nephrectomy (n=10) and cystectomy (n=10) specimens.</a:t>
            </a:r>
          </a:p>
          <a:p>
            <a:pPr marL="228600" indent="-228600"/>
            <a:r>
              <a:rPr lang="en-US" sz="1100" b="1" dirty="0" smtClean="0"/>
              <a:t>4. Received fresh/live samples shipped overnight at 4°C</a:t>
            </a:r>
          </a:p>
          <a:p>
            <a:pPr marL="228600" indent="-228600"/>
            <a:r>
              <a:rPr lang="en-US" sz="1100" b="1" dirty="0" smtClean="0"/>
              <a:t>5. Cultured the live tissue-derived cells on a microfluidic device.</a:t>
            </a:r>
          </a:p>
          <a:p>
            <a:pPr marL="228600" indent="-228600"/>
            <a:r>
              <a:rPr lang="en-US" sz="1100" b="1" dirty="0" smtClean="0"/>
              <a:t>6. Analyzed the cells for biomarkers within 72 h of sample collection.</a:t>
            </a:r>
          </a:p>
          <a:p>
            <a:pPr marL="228600" indent="-228600"/>
            <a:r>
              <a:rPr lang="en-US" sz="1100" b="1" dirty="0" smtClean="0"/>
              <a:t>7. Computed predictive metrics characterizing each patient’s sample.</a:t>
            </a:r>
          </a:p>
          <a:p>
            <a:pPr marL="228600" indent="-228600"/>
            <a:r>
              <a:rPr lang="en-US" sz="1100" b="1" dirty="0" smtClean="0"/>
              <a:t>8. </a:t>
            </a:r>
            <a:r>
              <a:rPr lang="en-US" sz="1100" b="1" dirty="0" err="1" smtClean="0"/>
              <a:t>Unblinded</a:t>
            </a:r>
            <a:r>
              <a:rPr lang="en-US" sz="1100" b="1" dirty="0" smtClean="0"/>
              <a:t> the data and calculated sensitivity and specificity of diagnostic’s predictive power.</a:t>
            </a:r>
            <a:endParaRPr lang="en-US" sz="1100" b="1" dirty="0"/>
          </a:p>
        </p:txBody>
      </p:sp>
      <p:pic>
        <p:nvPicPr>
          <p:cNvPr id="52" name="Picture 51" descr="GAPP LAPP MAPP scale diagram.tif"/>
          <p:cNvPicPr>
            <a:picLocks noChangeAspect="1"/>
          </p:cNvPicPr>
          <p:nvPr/>
        </p:nvPicPr>
        <p:blipFill>
          <a:blip r:embed="rId8" cstate="print"/>
          <a:stretch>
            <a:fillRect/>
          </a:stretch>
        </p:blipFill>
        <p:spPr>
          <a:xfrm>
            <a:off x="17297400" y="9144000"/>
            <a:ext cx="3587496" cy="1839129"/>
          </a:xfrm>
          <a:prstGeom prst="rect">
            <a:avLst/>
          </a:prstGeom>
        </p:spPr>
      </p:pic>
      <p:sp>
        <p:nvSpPr>
          <p:cNvPr id="42" name="TextBox 41"/>
          <p:cNvSpPr txBox="1"/>
          <p:nvPr/>
        </p:nvSpPr>
        <p:spPr>
          <a:xfrm>
            <a:off x="17896056" y="8555566"/>
            <a:ext cx="2360442" cy="646331"/>
          </a:xfrm>
          <a:prstGeom prst="rect">
            <a:avLst/>
          </a:prstGeom>
          <a:noFill/>
        </p:spPr>
        <p:txBody>
          <a:bodyPr wrap="none" rtlCol="0">
            <a:spAutoFit/>
          </a:bodyPr>
          <a:lstStyle/>
          <a:p>
            <a:pPr algn="ctr"/>
            <a:r>
              <a:rPr lang="en-US" sz="1800" b="1" dirty="0" smtClean="0"/>
              <a:t>CELLANYX’S </a:t>
            </a:r>
          </a:p>
          <a:p>
            <a:pPr algn="ctr"/>
            <a:r>
              <a:rPr lang="en-US" sz="1800" b="1" dirty="0" smtClean="0"/>
              <a:t>CLINICAL METRICS</a:t>
            </a:r>
            <a:endParaRPr lang="en-US" sz="1800" b="1" dirty="0"/>
          </a:p>
        </p:txBody>
      </p:sp>
      <p:sp>
        <p:nvSpPr>
          <p:cNvPr id="45" name="TextBox 44"/>
          <p:cNvSpPr txBox="1"/>
          <p:nvPr/>
        </p:nvSpPr>
        <p:spPr>
          <a:xfrm>
            <a:off x="21153199" y="9067800"/>
            <a:ext cx="5536516" cy="646331"/>
          </a:xfrm>
          <a:prstGeom prst="rect">
            <a:avLst/>
          </a:prstGeom>
          <a:noFill/>
        </p:spPr>
        <p:txBody>
          <a:bodyPr wrap="none" rtlCol="0">
            <a:spAutoFit/>
          </a:bodyPr>
          <a:lstStyle/>
          <a:p>
            <a:pPr algn="ctr"/>
            <a:r>
              <a:rPr lang="en-US" sz="1800" b="1" dirty="0" smtClean="0"/>
              <a:t>PREDICTIVE PERFORMANCE FROM PROSTATE </a:t>
            </a:r>
          </a:p>
          <a:p>
            <a:pPr algn="ctr"/>
            <a:r>
              <a:rPr lang="en-US" sz="1800" b="1" dirty="0" smtClean="0"/>
              <a:t>TISSUE SAMPLES</a:t>
            </a:r>
          </a:p>
        </p:txBody>
      </p:sp>
      <p:sp>
        <p:nvSpPr>
          <p:cNvPr id="47" name="TextBox 46"/>
          <p:cNvSpPr txBox="1"/>
          <p:nvPr/>
        </p:nvSpPr>
        <p:spPr>
          <a:xfrm>
            <a:off x="21107400" y="12801600"/>
            <a:ext cx="5715000" cy="369332"/>
          </a:xfrm>
          <a:prstGeom prst="rect">
            <a:avLst/>
          </a:prstGeom>
          <a:noFill/>
        </p:spPr>
        <p:txBody>
          <a:bodyPr wrap="square" rtlCol="0">
            <a:spAutoFit/>
          </a:bodyPr>
          <a:lstStyle/>
          <a:p>
            <a:pPr algn="ctr"/>
            <a:r>
              <a:rPr lang="en-US" sz="1800" b="1" dirty="0" smtClean="0"/>
              <a:t>PROOF OF PRINCIPLE: IN KIDNEY CANCER</a:t>
            </a:r>
            <a:endParaRPr lang="en-US" sz="1800" b="1" dirty="0"/>
          </a:p>
        </p:txBody>
      </p:sp>
      <p:sp>
        <p:nvSpPr>
          <p:cNvPr id="53" name="TextBox 52"/>
          <p:cNvSpPr txBox="1"/>
          <p:nvPr/>
        </p:nvSpPr>
        <p:spPr>
          <a:xfrm>
            <a:off x="17157700" y="10972800"/>
            <a:ext cx="4038600" cy="923330"/>
          </a:xfrm>
          <a:prstGeom prst="rect">
            <a:avLst/>
          </a:prstGeom>
          <a:noFill/>
        </p:spPr>
        <p:txBody>
          <a:bodyPr wrap="square" rtlCol="0">
            <a:spAutoFit/>
          </a:bodyPr>
          <a:lstStyle/>
          <a:p>
            <a:pPr algn="ctr"/>
            <a:r>
              <a:rPr lang="en-US" sz="1800" b="1" dirty="0" smtClean="0"/>
              <a:t>PREDICTING PATIENTS WITH ANY ADVERSE PATHOLOGY AFTER</a:t>
            </a:r>
          </a:p>
          <a:p>
            <a:pPr algn="ctr"/>
            <a:r>
              <a:rPr lang="en-US" sz="1800" b="1" dirty="0" smtClean="0"/>
              <a:t>RADICAL PROSTATECTOMY</a:t>
            </a:r>
            <a:endParaRPr lang="en-US" sz="1800" b="1" dirty="0"/>
          </a:p>
        </p:txBody>
      </p:sp>
      <p:sp>
        <p:nvSpPr>
          <p:cNvPr id="56" name="TextBox 55"/>
          <p:cNvSpPr txBox="1"/>
          <p:nvPr/>
        </p:nvSpPr>
        <p:spPr>
          <a:xfrm>
            <a:off x="21107400" y="14478000"/>
            <a:ext cx="5715000" cy="369332"/>
          </a:xfrm>
          <a:prstGeom prst="rect">
            <a:avLst/>
          </a:prstGeom>
          <a:noFill/>
        </p:spPr>
        <p:txBody>
          <a:bodyPr wrap="square" rtlCol="0">
            <a:spAutoFit/>
          </a:bodyPr>
          <a:lstStyle/>
          <a:p>
            <a:pPr algn="ctr"/>
            <a:r>
              <a:rPr lang="en-US" sz="1800" b="1" dirty="0" smtClean="0"/>
              <a:t>PROOF OF PRINCIPLE: IN BLADDER CANCER</a:t>
            </a:r>
            <a:endParaRPr lang="en-US" sz="1800" b="1" dirty="0"/>
          </a:p>
        </p:txBody>
      </p:sp>
      <p:pic>
        <p:nvPicPr>
          <p:cNvPr id="46" name="Picture 45" descr="prostate - Sample-level - trebagger_ANY2_ROC_v7.png"/>
          <p:cNvPicPr>
            <a:picLocks noChangeAspect="1"/>
          </p:cNvPicPr>
          <p:nvPr/>
        </p:nvPicPr>
        <p:blipFill>
          <a:blip r:embed="rId9" cstate="print"/>
          <a:stretch>
            <a:fillRect/>
          </a:stretch>
        </p:blipFill>
        <p:spPr>
          <a:xfrm>
            <a:off x="17526000" y="11789399"/>
            <a:ext cx="3353104" cy="1914185"/>
          </a:xfrm>
          <a:prstGeom prst="rect">
            <a:avLst/>
          </a:prstGeom>
        </p:spPr>
      </p:pic>
      <p:pic>
        <p:nvPicPr>
          <p:cNvPr id="49" name="Picture 48" descr="prostate n=200 data table.jpg"/>
          <p:cNvPicPr>
            <a:picLocks noChangeAspect="1"/>
          </p:cNvPicPr>
          <p:nvPr/>
        </p:nvPicPr>
        <p:blipFill>
          <a:blip r:embed="rId10" cstate="print"/>
          <a:stretch>
            <a:fillRect/>
          </a:stretch>
        </p:blipFill>
        <p:spPr>
          <a:xfrm>
            <a:off x="21107400" y="9800122"/>
            <a:ext cx="5791200" cy="3077678"/>
          </a:xfrm>
          <a:prstGeom prst="rect">
            <a:avLst/>
          </a:prstGeom>
        </p:spPr>
      </p:pic>
      <p:pic>
        <p:nvPicPr>
          <p:cNvPr id="57" name="Picture 56" descr="Kidney data.jpg"/>
          <p:cNvPicPr>
            <a:picLocks noChangeAspect="1"/>
          </p:cNvPicPr>
          <p:nvPr/>
        </p:nvPicPr>
        <p:blipFill>
          <a:blip r:embed="rId11" cstate="print"/>
          <a:stretch>
            <a:fillRect/>
          </a:stretch>
        </p:blipFill>
        <p:spPr>
          <a:xfrm>
            <a:off x="21793200" y="13117885"/>
            <a:ext cx="4456176" cy="1436315"/>
          </a:xfrm>
          <a:prstGeom prst="rect">
            <a:avLst/>
          </a:prstGeom>
        </p:spPr>
      </p:pic>
      <p:pic>
        <p:nvPicPr>
          <p:cNvPr id="60" name="Picture 59" descr="Bladder data.jpg"/>
          <p:cNvPicPr>
            <a:picLocks noChangeAspect="1"/>
          </p:cNvPicPr>
          <p:nvPr/>
        </p:nvPicPr>
        <p:blipFill>
          <a:blip r:embed="rId12" cstate="print"/>
          <a:stretch>
            <a:fillRect/>
          </a:stretch>
        </p:blipFill>
        <p:spPr>
          <a:xfrm>
            <a:off x="22253448" y="14808022"/>
            <a:ext cx="3425952" cy="1485928"/>
          </a:xfrm>
          <a:prstGeom prst="rect">
            <a:avLst/>
          </a:prstGeom>
        </p:spPr>
      </p:pic>
      <p:pic>
        <p:nvPicPr>
          <p:cNvPr id="51" name="Picture 50" descr="Clinical design diagram n_10 kidney bladder.jpg"/>
          <p:cNvPicPr>
            <a:picLocks noChangeAspect="1"/>
          </p:cNvPicPr>
          <p:nvPr/>
        </p:nvPicPr>
        <p:blipFill>
          <a:blip r:embed="rId13" cstate="print"/>
          <a:stretch>
            <a:fillRect/>
          </a:stretch>
        </p:blipFill>
        <p:spPr>
          <a:xfrm>
            <a:off x="6248400" y="10820400"/>
            <a:ext cx="5126878" cy="2514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29458</TotalTime>
  <Words>1673</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Arial</vt:lpstr>
      <vt:lpstr>Calibri</vt:lpstr>
      <vt:lpstr>MS Minngs</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Manak</dc:creator>
  <cp:lastModifiedBy>David Albala</cp:lastModifiedBy>
  <cp:revision>199</cp:revision>
  <dcterms:created xsi:type="dcterms:W3CDTF">2015-12-08T10:56:27Z</dcterms:created>
  <dcterms:modified xsi:type="dcterms:W3CDTF">2016-01-18T23:31:23Z</dcterms:modified>
</cp:coreProperties>
</file>